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3.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5.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6.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7.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8.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9.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0.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1.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16" r:id="rId1"/>
  </p:sldMasterIdLst>
  <p:notesMasterIdLst>
    <p:notesMasterId r:id="rId39"/>
  </p:notesMasterIdLst>
  <p:sldIdLst>
    <p:sldId id="256" r:id="rId2"/>
    <p:sldId id="257" r:id="rId3"/>
    <p:sldId id="258" r:id="rId4"/>
    <p:sldId id="259" r:id="rId5"/>
    <p:sldId id="260" r:id="rId6"/>
    <p:sldId id="261" r:id="rId7"/>
    <p:sldId id="262" r:id="rId8"/>
    <p:sldId id="263" r:id="rId9"/>
    <p:sldId id="266" r:id="rId10"/>
    <p:sldId id="264" r:id="rId11"/>
    <p:sldId id="267" r:id="rId12"/>
    <p:sldId id="265" r:id="rId13"/>
    <p:sldId id="268" r:id="rId14"/>
    <p:sldId id="270" r:id="rId15"/>
    <p:sldId id="275" r:id="rId16"/>
    <p:sldId id="276" r:id="rId17"/>
    <p:sldId id="271" r:id="rId18"/>
    <p:sldId id="272" r:id="rId19"/>
    <p:sldId id="273" r:id="rId20"/>
    <p:sldId id="274" r:id="rId21"/>
    <p:sldId id="277" r:id="rId22"/>
    <p:sldId id="279" r:id="rId23"/>
    <p:sldId id="278" r:id="rId24"/>
    <p:sldId id="280" r:id="rId25"/>
    <p:sldId id="288" r:id="rId26"/>
    <p:sldId id="281" r:id="rId27"/>
    <p:sldId id="290" r:id="rId28"/>
    <p:sldId id="291" r:id="rId29"/>
    <p:sldId id="292" r:id="rId30"/>
    <p:sldId id="282" r:id="rId31"/>
    <p:sldId id="283" r:id="rId32"/>
    <p:sldId id="284" r:id="rId33"/>
    <p:sldId id="293" r:id="rId34"/>
    <p:sldId id="285" r:id="rId35"/>
    <p:sldId id="286" r:id="rId36"/>
    <p:sldId id="287" r:id="rId37"/>
    <p:sldId id="289"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F79FCB-068D-426F-AA00-D9B65F7E968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F880BC94-18AA-4995-A45E-EC21F09445EE}">
      <dgm:prSet phldrT="[Text]"/>
      <dgm:spPr/>
      <dgm:t>
        <a:bodyPr/>
        <a:lstStyle/>
        <a:p>
          <a:pPr algn="ctr"/>
          <a:r>
            <a:rPr lang="en-US" b="1" dirty="0">
              <a:solidFill>
                <a:schemeClr val="tx1"/>
              </a:solidFill>
            </a:rPr>
            <a:t>Complex structures</a:t>
          </a:r>
        </a:p>
      </dgm:t>
    </dgm:pt>
    <dgm:pt modelId="{D6BF0CEE-4896-46AF-B056-102E8EA36187}" type="parTrans" cxnId="{163EC69E-BA8E-4A9D-8C2D-FF1E424ABE70}">
      <dgm:prSet/>
      <dgm:spPr/>
      <dgm:t>
        <a:bodyPr/>
        <a:lstStyle/>
        <a:p>
          <a:pPr algn="ctr"/>
          <a:endParaRPr lang="en-US"/>
        </a:p>
      </dgm:t>
    </dgm:pt>
    <dgm:pt modelId="{B8B969FC-FF35-4844-9438-DE4D20B794C3}" type="sibTrans" cxnId="{163EC69E-BA8E-4A9D-8C2D-FF1E424ABE70}">
      <dgm:prSet/>
      <dgm:spPr/>
      <dgm:t>
        <a:bodyPr/>
        <a:lstStyle/>
        <a:p>
          <a:pPr algn="ctr"/>
          <a:endParaRPr lang="en-US"/>
        </a:p>
      </dgm:t>
    </dgm:pt>
    <dgm:pt modelId="{CF04A6BF-6FF5-445A-9D7A-7411905B5131}">
      <dgm:prSet phldrT="[Text]"/>
      <dgm:spPr/>
      <dgm:t>
        <a:bodyPr/>
        <a:lstStyle/>
        <a:p>
          <a:pPr algn="ctr"/>
          <a:r>
            <a:rPr lang="en-US" b="1" dirty="0">
              <a:solidFill>
                <a:schemeClr val="tx1"/>
              </a:solidFill>
            </a:rPr>
            <a:t>Moving boundaries</a:t>
          </a:r>
        </a:p>
      </dgm:t>
    </dgm:pt>
    <dgm:pt modelId="{1FE7183A-2524-4A9D-B9D2-F572A78A1699}" type="parTrans" cxnId="{F0324978-1F87-4EAB-9536-0F090146926C}">
      <dgm:prSet/>
      <dgm:spPr/>
      <dgm:t>
        <a:bodyPr/>
        <a:lstStyle/>
        <a:p>
          <a:pPr algn="ctr"/>
          <a:endParaRPr lang="en-US"/>
        </a:p>
      </dgm:t>
    </dgm:pt>
    <dgm:pt modelId="{91BE03AA-6325-4CAA-A8FD-D4F771AC7C3A}" type="sibTrans" cxnId="{F0324978-1F87-4EAB-9536-0F090146926C}">
      <dgm:prSet/>
      <dgm:spPr/>
      <dgm:t>
        <a:bodyPr/>
        <a:lstStyle/>
        <a:p>
          <a:pPr algn="ctr"/>
          <a:endParaRPr lang="en-US"/>
        </a:p>
      </dgm:t>
    </dgm:pt>
    <dgm:pt modelId="{833BECFE-A332-4106-AA5D-95CC11FCF8F6}">
      <dgm:prSet phldrT="[Text]"/>
      <dgm:spPr/>
      <dgm:t>
        <a:bodyPr/>
        <a:lstStyle/>
        <a:p>
          <a:pPr algn="ctr"/>
          <a:r>
            <a:rPr lang="en-US" b="1" dirty="0">
              <a:solidFill>
                <a:schemeClr val="tx1"/>
              </a:solidFill>
            </a:rPr>
            <a:t>Discontinuous structures</a:t>
          </a:r>
        </a:p>
      </dgm:t>
    </dgm:pt>
    <dgm:pt modelId="{0A1B1747-A1A9-4FFB-81A1-293123F6DFCB}" type="parTrans" cxnId="{57627913-83EC-4BD3-BD2C-A53258E9B889}">
      <dgm:prSet/>
      <dgm:spPr/>
      <dgm:t>
        <a:bodyPr/>
        <a:lstStyle/>
        <a:p>
          <a:pPr algn="ctr"/>
          <a:endParaRPr lang="en-US"/>
        </a:p>
      </dgm:t>
    </dgm:pt>
    <dgm:pt modelId="{FB24BAB5-C9E0-4B79-98A8-478BFD340E12}" type="sibTrans" cxnId="{57627913-83EC-4BD3-BD2C-A53258E9B889}">
      <dgm:prSet/>
      <dgm:spPr/>
      <dgm:t>
        <a:bodyPr/>
        <a:lstStyle/>
        <a:p>
          <a:pPr algn="ctr"/>
          <a:endParaRPr lang="en-US"/>
        </a:p>
      </dgm:t>
    </dgm:pt>
    <dgm:pt modelId="{3A483E12-FF46-4960-924D-04BBBBBC892A}">
      <dgm:prSet phldrT="[Text]"/>
      <dgm:spPr/>
      <dgm:t>
        <a:bodyPr/>
        <a:lstStyle/>
        <a:p>
          <a:pPr algn="ctr"/>
          <a:r>
            <a:rPr lang="en-US" b="1" dirty="0">
              <a:solidFill>
                <a:schemeClr val="tx1"/>
              </a:solidFill>
            </a:rPr>
            <a:t>Large deformations</a:t>
          </a:r>
        </a:p>
      </dgm:t>
    </dgm:pt>
    <dgm:pt modelId="{6A5B11DA-576C-4B97-8D80-4D74DFB615F7}" type="parTrans" cxnId="{8B2C88E7-DDA6-4DE9-9181-077C76C40B69}">
      <dgm:prSet/>
      <dgm:spPr/>
      <dgm:t>
        <a:bodyPr/>
        <a:lstStyle/>
        <a:p>
          <a:pPr algn="ctr"/>
          <a:endParaRPr lang="en-US"/>
        </a:p>
      </dgm:t>
    </dgm:pt>
    <dgm:pt modelId="{8E6646C1-74C2-46F8-B3F5-ECD804C48A1D}" type="sibTrans" cxnId="{8B2C88E7-DDA6-4DE9-9181-077C76C40B69}">
      <dgm:prSet/>
      <dgm:spPr/>
      <dgm:t>
        <a:bodyPr/>
        <a:lstStyle/>
        <a:p>
          <a:pPr algn="ctr"/>
          <a:endParaRPr lang="en-US"/>
        </a:p>
      </dgm:t>
    </dgm:pt>
    <dgm:pt modelId="{1B740550-34BB-4DBF-B5CB-E44619331268}" type="pres">
      <dgm:prSet presAssocID="{E7F79FCB-068D-426F-AA00-D9B65F7E968D}" presName="diagram" presStyleCnt="0">
        <dgm:presLayoutVars>
          <dgm:dir/>
          <dgm:resizeHandles val="exact"/>
        </dgm:presLayoutVars>
      </dgm:prSet>
      <dgm:spPr/>
    </dgm:pt>
    <dgm:pt modelId="{3F6C741A-484C-4958-B3F5-49BBC63FCF0C}" type="pres">
      <dgm:prSet presAssocID="{F880BC94-18AA-4995-A45E-EC21F09445EE}" presName="node" presStyleLbl="node1" presStyleIdx="0" presStyleCnt="4">
        <dgm:presLayoutVars>
          <dgm:bulletEnabled val="1"/>
        </dgm:presLayoutVars>
      </dgm:prSet>
      <dgm:spPr>
        <a:prstGeom prst="ellipseRibbon">
          <a:avLst/>
        </a:prstGeom>
      </dgm:spPr>
    </dgm:pt>
    <dgm:pt modelId="{CB9C6549-CBC8-4BA5-90F5-B97B62599520}" type="pres">
      <dgm:prSet presAssocID="{B8B969FC-FF35-4844-9438-DE4D20B794C3}" presName="sibTrans" presStyleCnt="0"/>
      <dgm:spPr/>
    </dgm:pt>
    <dgm:pt modelId="{0CCD19F4-0914-4BDB-AE6B-20C0BE242A77}" type="pres">
      <dgm:prSet presAssocID="{CF04A6BF-6FF5-445A-9D7A-7411905B5131}" presName="node" presStyleLbl="node1" presStyleIdx="1" presStyleCnt="4">
        <dgm:presLayoutVars>
          <dgm:bulletEnabled val="1"/>
        </dgm:presLayoutVars>
      </dgm:prSet>
      <dgm:spPr>
        <a:prstGeom prst="doubleWave">
          <a:avLst/>
        </a:prstGeom>
      </dgm:spPr>
    </dgm:pt>
    <dgm:pt modelId="{563A62EC-147F-4E27-85D1-A057E60F2FC4}" type="pres">
      <dgm:prSet presAssocID="{91BE03AA-6325-4CAA-A8FD-D4F771AC7C3A}" presName="sibTrans" presStyleCnt="0"/>
      <dgm:spPr/>
    </dgm:pt>
    <dgm:pt modelId="{C7AA9067-AA14-4257-9988-8D0678B84E11}" type="pres">
      <dgm:prSet presAssocID="{833BECFE-A332-4106-AA5D-95CC11FCF8F6}" presName="node" presStyleLbl="node1" presStyleIdx="2" presStyleCnt="4" custLinFactNeighborX="-26" custLinFactNeighborY="-311">
        <dgm:presLayoutVars>
          <dgm:bulletEnabled val="1"/>
        </dgm:presLayoutVars>
      </dgm:prSet>
      <dgm:spPr>
        <a:prstGeom prst="noSmoking">
          <a:avLst/>
        </a:prstGeom>
      </dgm:spPr>
    </dgm:pt>
    <dgm:pt modelId="{A1C23FD9-68CE-4142-A4C2-B5D8181032D6}" type="pres">
      <dgm:prSet presAssocID="{FB24BAB5-C9E0-4B79-98A8-478BFD340E12}" presName="sibTrans" presStyleCnt="0"/>
      <dgm:spPr/>
    </dgm:pt>
    <dgm:pt modelId="{DB63E7CA-4DB2-4554-B62E-F3C2F25D6EDA}" type="pres">
      <dgm:prSet presAssocID="{3A483E12-FF46-4960-924D-04BBBBBC892A}" presName="node" presStyleLbl="node1" presStyleIdx="3" presStyleCnt="4">
        <dgm:presLayoutVars>
          <dgm:bulletEnabled val="1"/>
        </dgm:presLayoutVars>
      </dgm:prSet>
      <dgm:spPr>
        <a:prstGeom prst="leftRightArrowCallout">
          <a:avLst/>
        </a:prstGeom>
      </dgm:spPr>
    </dgm:pt>
  </dgm:ptLst>
  <dgm:cxnLst>
    <dgm:cxn modelId="{3375BE11-4950-4BF5-8179-6C503B4CFB26}" type="presOf" srcId="{F880BC94-18AA-4995-A45E-EC21F09445EE}" destId="{3F6C741A-484C-4958-B3F5-49BBC63FCF0C}" srcOrd="0" destOrd="0" presId="urn:microsoft.com/office/officeart/2005/8/layout/default"/>
    <dgm:cxn modelId="{57627913-83EC-4BD3-BD2C-A53258E9B889}" srcId="{E7F79FCB-068D-426F-AA00-D9B65F7E968D}" destId="{833BECFE-A332-4106-AA5D-95CC11FCF8F6}" srcOrd="2" destOrd="0" parTransId="{0A1B1747-A1A9-4FFB-81A1-293123F6DFCB}" sibTransId="{FB24BAB5-C9E0-4B79-98A8-478BFD340E12}"/>
    <dgm:cxn modelId="{30212E1D-CA85-4E69-AD10-28DB0BED15EE}" type="presOf" srcId="{E7F79FCB-068D-426F-AA00-D9B65F7E968D}" destId="{1B740550-34BB-4DBF-B5CB-E44619331268}" srcOrd="0" destOrd="0" presId="urn:microsoft.com/office/officeart/2005/8/layout/default"/>
    <dgm:cxn modelId="{F0324978-1F87-4EAB-9536-0F090146926C}" srcId="{E7F79FCB-068D-426F-AA00-D9B65F7E968D}" destId="{CF04A6BF-6FF5-445A-9D7A-7411905B5131}" srcOrd="1" destOrd="0" parTransId="{1FE7183A-2524-4A9D-B9D2-F572A78A1699}" sibTransId="{91BE03AA-6325-4CAA-A8FD-D4F771AC7C3A}"/>
    <dgm:cxn modelId="{E6065C8A-2A96-49AD-AADF-EF2E0A536754}" type="presOf" srcId="{CF04A6BF-6FF5-445A-9D7A-7411905B5131}" destId="{0CCD19F4-0914-4BDB-AE6B-20C0BE242A77}" srcOrd="0" destOrd="0" presId="urn:microsoft.com/office/officeart/2005/8/layout/default"/>
    <dgm:cxn modelId="{C3B01B9A-69FA-4194-83E2-424A1546379B}" type="presOf" srcId="{3A483E12-FF46-4960-924D-04BBBBBC892A}" destId="{DB63E7CA-4DB2-4554-B62E-F3C2F25D6EDA}" srcOrd="0" destOrd="0" presId="urn:microsoft.com/office/officeart/2005/8/layout/default"/>
    <dgm:cxn modelId="{163EC69E-BA8E-4A9D-8C2D-FF1E424ABE70}" srcId="{E7F79FCB-068D-426F-AA00-D9B65F7E968D}" destId="{F880BC94-18AA-4995-A45E-EC21F09445EE}" srcOrd="0" destOrd="0" parTransId="{D6BF0CEE-4896-46AF-B056-102E8EA36187}" sibTransId="{B8B969FC-FF35-4844-9438-DE4D20B794C3}"/>
    <dgm:cxn modelId="{1F6CB3D7-A388-4743-BDAF-0020F7AC708D}" type="presOf" srcId="{833BECFE-A332-4106-AA5D-95CC11FCF8F6}" destId="{C7AA9067-AA14-4257-9988-8D0678B84E11}" srcOrd="0" destOrd="0" presId="urn:microsoft.com/office/officeart/2005/8/layout/default"/>
    <dgm:cxn modelId="{8B2C88E7-DDA6-4DE9-9181-077C76C40B69}" srcId="{E7F79FCB-068D-426F-AA00-D9B65F7E968D}" destId="{3A483E12-FF46-4960-924D-04BBBBBC892A}" srcOrd="3" destOrd="0" parTransId="{6A5B11DA-576C-4B97-8D80-4D74DFB615F7}" sibTransId="{8E6646C1-74C2-46F8-B3F5-ECD804C48A1D}"/>
    <dgm:cxn modelId="{6CA0CB3E-4C9E-46EC-BC50-6779A33F9C5E}" type="presParOf" srcId="{1B740550-34BB-4DBF-B5CB-E44619331268}" destId="{3F6C741A-484C-4958-B3F5-49BBC63FCF0C}" srcOrd="0" destOrd="0" presId="urn:microsoft.com/office/officeart/2005/8/layout/default"/>
    <dgm:cxn modelId="{0C50D0DF-C19E-4BD5-AC71-6A495F0747EF}" type="presParOf" srcId="{1B740550-34BB-4DBF-B5CB-E44619331268}" destId="{CB9C6549-CBC8-4BA5-90F5-B97B62599520}" srcOrd="1" destOrd="0" presId="urn:microsoft.com/office/officeart/2005/8/layout/default"/>
    <dgm:cxn modelId="{5B9F1590-4AD9-4DB1-B9BE-0205093A1B07}" type="presParOf" srcId="{1B740550-34BB-4DBF-B5CB-E44619331268}" destId="{0CCD19F4-0914-4BDB-AE6B-20C0BE242A77}" srcOrd="2" destOrd="0" presId="urn:microsoft.com/office/officeart/2005/8/layout/default"/>
    <dgm:cxn modelId="{75CFA758-2146-4F08-9CA8-913C5079661F}" type="presParOf" srcId="{1B740550-34BB-4DBF-B5CB-E44619331268}" destId="{563A62EC-147F-4E27-85D1-A057E60F2FC4}" srcOrd="3" destOrd="0" presId="urn:microsoft.com/office/officeart/2005/8/layout/default"/>
    <dgm:cxn modelId="{421426B9-8FB6-4241-B73C-9AB731ADE94A}" type="presParOf" srcId="{1B740550-34BB-4DBF-B5CB-E44619331268}" destId="{C7AA9067-AA14-4257-9988-8D0678B84E11}" srcOrd="4" destOrd="0" presId="urn:microsoft.com/office/officeart/2005/8/layout/default"/>
    <dgm:cxn modelId="{A31A18EC-A5D5-45CC-83BB-8E41D6FE0F39}" type="presParOf" srcId="{1B740550-34BB-4DBF-B5CB-E44619331268}" destId="{A1C23FD9-68CE-4142-A4C2-B5D8181032D6}" srcOrd="5" destOrd="0" presId="urn:microsoft.com/office/officeart/2005/8/layout/default"/>
    <dgm:cxn modelId="{76B17BC8-12F1-4AA4-ADD1-B00EDDAAC1AE}" type="presParOf" srcId="{1B740550-34BB-4DBF-B5CB-E44619331268}" destId="{DB63E7CA-4DB2-4554-B62E-F3C2F25D6EDA}"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844FEEC-BBF2-47D8-80E1-33D90224215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F13FDF8-7DB0-49D2-B697-0E3F4408019F}">
      <dgm:prSet phldrT="[Text]"/>
      <dgm:spPr/>
      <dgm:t>
        <a:bodyPr/>
        <a:lstStyle/>
        <a:p>
          <a:r>
            <a:rPr lang="en-US" dirty="0"/>
            <a:t>EFG</a:t>
          </a:r>
        </a:p>
        <a:p>
          <a:r>
            <a:rPr lang="en-US" dirty="0"/>
            <a:t>Mesh </a:t>
          </a:r>
        </a:p>
      </dgm:t>
    </dgm:pt>
    <dgm:pt modelId="{143A859F-5E3A-4A50-A19C-BB04BF7EE203}" type="parTrans" cxnId="{C9F953B6-60A1-4180-9079-EB216F34CBDB}">
      <dgm:prSet/>
      <dgm:spPr/>
      <dgm:t>
        <a:bodyPr/>
        <a:lstStyle/>
        <a:p>
          <a:endParaRPr lang="en-US"/>
        </a:p>
      </dgm:t>
    </dgm:pt>
    <dgm:pt modelId="{602F9F73-080B-47BD-BDD6-C73D6B9BF811}" type="sibTrans" cxnId="{C9F953B6-60A1-4180-9079-EB216F34CBDB}">
      <dgm:prSet/>
      <dgm:spPr/>
      <dgm:t>
        <a:bodyPr/>
        <a:lstStyle/>
        <a:p>
          <a:endParaRPr lang="en-US"/>
        </a:p>
      </dgm:t>
    </dgm:pt>
    <dgm:pt modelId="{AECBDC2C-F2AC-4C38-999B-2962C34AC8FA}" type="pres">
      <dgm:prSet presAssocID="{7844FEEC-BBF2-47D8-80E1-33D902242151}" presName="diagram" presStyleCnt="0">
        <dgm:presLayoutVars>
          <dgm:dir/>
          <dgm:resizeHandles val="exact"/>
        </dgm:presLayoutVars>
      </dgm:prSet>
      <dgm:spPr/>
    </dgm:pt>
    <dgm:pt modelId="{844E5054-41F3-4C37-AEE1-59D695AF0479}" type="pres">
      <dgm:prSet presAssocID="{EF13FDF8-7DB0-49D2-B697-0E3F4408019F}" presName="node" presStyleLbl="node1" presStyleIdx="0" presStyleCnt="1" custScaleX="49502" custLinFactNeighborX="-1180" custLinFactNeighborY="-42">
        <dgm:presLayoutVars>
          <dgm:bulletEnabled val="1"/>
        </dgm:presLayoutVars>
      </dgm:prSet>
      <dgm:spPr>
        <a:prstGeom prst="ellipse">
          <a:avLst/>
        </a:prstGeom>
      </dgm:spPr>
    </dgm:pt>
  </dgm:ptLst>
  <dgm:cxnLst>
    <dgm:cxn modelId="{98ED3C86-88FD-43DB-B61D-FC6A89B52756}" type="presOf" srcId="{7844FEEC-BBF2-47D8-80E1-33D902242151}" destId="{AECBDC2C-F2AC-4C38-999B-2962C34AC8FA}" srcOrd="0" destOrd="0" presId="urn:microsoft.com/office/officeart/2005/8/layout/default"/>
    <dgm:cxn modelId="{C9F953B6-60A1-4180-9079-EB216F34CBDB}" srcId="{7844FEEC-BBF2-47D8-80E1-33D902242151}" destId="{EF13FDF8-7DB0-49D2-B697-0E3F4408019F}" srcOrd="0" destOrd="0" parTransId="{143A859F-5E3A-4A50-A19C-BB04BF7EE203}" sibTransId="{602F9F73-080B-47BD-BDD6-C73D6B9BF811}"/>
    <dgm:cxn modelId="{6401D8C4-27B9-4BE6-960F-97A7CB057C3B}" type="presOf" srcId="{EF13FDF8-7DB0-49D2-B697-0E3F4408019F}" destId="{844E5054-41F3-4C37-AEE1-59D695AF0479}" srcOrd="0" destOrd="0" presId="urn:microsoft.com/office/officeart/2005/8/layout/default"/>
    <dgm:cxn modelId="{AF4A6D7D-D2CA-491D-BE08-CDF2994FC478}" type="presParOf" srcId="{AECBDC2C-F2AC-4C38-999B-2962C34AC8FA}" destId="{844E5054-41F3-4C37-AEE1-59D695AF0479}" srcOrd="0"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EDDB054-6F64-46E5-939D-812729EA3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CA58934-C36B-4FFC-81DF-DE4BDDF4BB6C}">
      <dgm:prSet phldrT="[Text]" custT="1"/>
      <dgm:spPr>
        <a:solidFill>
          <a:srgbClr val="00B050"/>
        </a:solidFill>
        <a:ln>
          <a:solidFill>
            <a:srgbClr val="00B050"/>
          </a:solidFill>
        </a:ln>
      </dgm:spPr>
      <dgm:t>
        <a:bodyPr/>
        <a:lstStyle/>
        <a:p>
          <a:r>
            <a:rPr lang="en-US" sz="2800" b="1" dirty="0"/>
            <a:t>Comparison of EFG and MLPG results</a:t>
          </a:r>
        </a:p>
      </dgm:t>
    </dgm:pt>
    <dgm:pt modelId="{52FA7786-AE48-43B4-96E5-86B932B57323}" type="parTrans" cxnId="{45CBF1DF-1DC0-4411-99EA-FBDB6FA498F7}">
      <dgm:prSet/>
      <dgm:spPr/>
      <dgm:t>
        <a:bodyPr/>
        <a:lstStyle/>
        <a:p>
          <a:endParaRPr lang="en-US"/>
        </a:p>
      </dgm:t>
    </dgm:pt>
    <dgm:pt modelId="{A20F6DFA-1D03-42D8-9EB2-B117E44C60F6}" type="sibTrans" cxnId="{45CBF1DF-1DC0-4411-99EA-FBDB6FA498F7}">
      <dgm:prSet/>
      <dgm:spPr/>
      <dgm:t>
        <a:bodyPr/>
        <a:lstStyle/>
        <a:p>
          <a:endParaRPr lang="en-US"/>
        </a:p>
      </dgm:t>
    </dgm:pt>
    <dgm:pt modelId="{2F514D46-5065-4F29-997A-769D5C48825C}" type="pres">
      <dgm:prSet presAssocID="{BEDDB054-6F64-46E5-939D-812729EA3187}" presName="diagram" presStyleCnt="0">
        <dgm:presLayoutVars>
          <dgm:dir/>
          <dgm:resizeHandles val="exact"/>
        </dgm:presLayoutVars>
      </dgm:prSet>
      <dgm:spPr/>
    </dgm:pt>
    <dgm:pt modelId="{02392463-B081-49F6-B32F-1D0A75E56697}" type="pres">
      <dgm:prSet presAssocID="{5CA58934-C36B-4FFC-81DF-DE4BDDF4BB6C}" presName="node" presStyleLbl="node1" presStyleIdx="0" presStyleCnt="1" custScaleX="92157" custScaleY="20357" custLinFactNeighborY="-38841">
        <dgm:presLayoutVars>
          <dgm:bulletEnabled val="1"/>
        </dgm:presLayoutVars>
      </dgm:prSet>
      <dgm:spPr>
        <a:prstGeom prst="flowChartAlternateProcess">
          <a:avLst/>
        </a:prstGeom>
      </dgm:spPr>
    </dgm:pt>
  </dgm:ptLst>
  <dgm:cxnLst>
    <dgm:cxn modelId="{13B34535-C3C0-4A6C-AD22-14203DA56497}" type="presOf" srcId="{BEDDB054-6F64-46E5-939D-812729EA3187}" destId="{2F514D46-5065-4F29-997A-769D5C48825C}" srcOrd="0" destOrd="0" presId="urn:microsoft.com/office/officeart/2005/8/layout/default"/>
    <dgm:cxn modelId="{86582463-5098-44B5-8825-FD4190A613B1}" type="presOf" srcId="{5CA58934-C36B-4FFC-81DF-DE4BDDF4BB6C}" destId="{02392463-B081-49F6-B32F-1D0A75E56697}" srcOrd="0" destOrd="0" presId="urn:microsoft.com/office/officeart/2005/8/layout/default"/>
    <dgm:cxn modelId="{45CBF1DF-1DC0-4411-99EA-FBDB6FA498F7}" srcId="{BEDDB054-6F64-46E5-939D-812729EA3187}" destId="{5CA58934-C36B-4FFC-81DF-DE4BDDF4BB6C}" srcOrd="0" destOrd="0" parTransId="{52FA7786-AE48-43B4-96E5-86B932B57323}" sibTransId="{A20F6DFA-1D03-42D8-9EB2-B117E44C60F6}"/>
    <dgm:cxn modelId="{DA051FA7-6FC0-4FCB-8711-9C2C999C9F5E}" type="presParOf" srcId="{2F514D46-5065-4F29-997A-769D5C48825C}" destId="{02392463-B081-49F6-B32F-1D0A75E56697}"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844FEEC-BBF2-47D8-80E1-33D90224215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EF13FDF8-7DB0-49D2-B697-0E3F4408019F}">
      <dgm:prSet phldrT="[Text]"/>
      <dgm:spPr/>
      <dgm:t>
        <a:bodyPr/>
        <a:lstStyle/>
        <a:p>
          <a:r>
            <a:rPr lang="en-US" dirty="0"/>
            <a:t>MLPG</a:t>
          </a:r>
        </a:p>
        <a:p>
          <a:r>
            <a:rPr lang="en-US" dirty="0"/>
            <a:t>mesh</a:t>
          </a:r>
        </a:p>
      </dgm:t>
    </dgm:pt>
    <dgm:pt modelId="{143A859F-5E3A-4A50-A19C-BB04BF7EE203}" type="parTrans" cxnId="{C9F953B6-60A1-4180-9079-EB216F34CBDB}">
      <dgm:prSet/>
      <dgm:spPr/>
      <dgm:t>
        <a:bodyPr/>
        <a:lstStyle/>
        <a:p>
          <a:endParaRPr lang="en-US"/>
        </a:p>
      </dgm:t>
    </dgm:pt>
    <dgm:pt modelId="{602F9F73-080B-47BD-BDD6-C73D6B9BF811}" type="sibTrans" cxnId="{C9F953B6-60A1-4180-9079-EB216F34CBDB}">
      <dgm:prSet/>
      <dgm:spPr/>
      <dgm:t>
        <a:bodyPr/>
        <a:lstStyle/>
        <a:p>
          <a:endParaRPr lang="en-US"/>
        </a:p>
      </dgm:t>
    </dgm:pt>
    <dgm:pt modelId="{AECBDC2C-F2AC-4C38-999B-2962C34AC8FA}" type="pres">
      <dgm:prSet presAssocID="{7844FEEC-BBF2-47D8-80E1-33D902242151}" presName="diagram" presStyleCnt="0">
        <dgm:presLayoutVars>
          <dgm:dir/>
          <dgm:resizeHandles val="exact"/>
        </dgm:presLayoutVars>
      </dgm:prSet>
      <dgm:spPr/>
    </dgm:pt>
    <dgm:pt modelId="{844E5054-41F3-4C37-AEE1-59D695AF0479}" type="pres">
      <dgm:prSet presAssocID="{EF13FDF8-7DB0-49D2-B697-0E3F4408019F}" presName="node" presStyleLbl="node1" presStyleIdx="0" presStyleCnt="1" custScaleX="57650" custLinFactNeighborX="-1180" custLinFactNeighborY="-42">
        <dgm:presLayoutVars>
          <dgm:bulletEnabled val="1"/>
        </dgm:presLayoutVars>
      </dgm:prSet>
      <dgm:spPr>
        <a:prstGeom prst="ellipse">
          <a:avLst/>
        </a:prstGeom>
      </dgm:spPr>
    </dgm:pt>
  </dgm:ptLst>
  <dgm:cxnLst>
    <dgm:cxn modelId="{97AD379C-0534-4F03-84B3-B456B7458F9E}" type="presOf" srcId="{EF13FDF8-7DB0-49D2-B697-0E3F4408019F}" destId="{844E5054-41F3-4C37-AEE1-59D695AF0479}" srcOrd="0" destOrd="0" presId="urn:microsoft.com/office/officeart/2005/8/layout/default"/>
    <dgm:cxn modelId="{F2CB00A2-68F3-4462-9888-FA850BA48E9F}" type="presOf" srcId="{7844FEEC-BBF2-47D8-80E1-33D902242151}" destId="{AECBDC2C-F2AC-4C38-999B-2962C34AC8FA}" srcOrd="0" destOrd="0" presId="urn:microsoft.com/office/officeart/2005/8/layout/default"/>
    <dgm:cxn modelId="{C9F953B6-60A1-4180-9079-EB216F34CBDB}" srcId="{7844FEEC-BBF2-47D8-80E1-33D902242151}" destId="{EF13FDF8-7DB0-49D2-B697-0E3F4408019F}" srcOrd="0" destOrd="0" parTransId="{143A859F-5E3A-4A50-A19C-BB04BF7EE203}" sibTransId="{602F9F73-080B-47BD-BDD6-C73D6B9BF811}"/>
    <dgm:cxn modelId="{25EFF027-725F-418A-8361-8DE49E370300}" type="presParOf" srcId="{AECBDC2C-F2AC-4C38-999B-2962C34AC8FA}" destId="{844E5054-41F3-4C37-AEE1-59D695AF0479}" srcOrd="0"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EDDB054-6F64-46E5-939D-812729EA3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CA58934-C36B-4FFC-81DF-DE4BDDF4BB6C}">
      <dgm:prSet phldrT="[Text]" custT="1"/>
      <dgm:spPr>
        <a:solidFill>
          <a:srgbClr val="00B050"/>
        </a:solidFill>
        <a:ln>
          <a:solidFill>
            <a:srgbClr val="00B050"/>
          </a:solidFill>
        </a:ln>
      </dgm:spPr>
      <dgm:t>
        <a:bodyPr/>
        <a:lstStyle/>
        <a:p>
          <a:r>
            <a:rPr lang="en-US" sz="2800" b="1" dirty="0"/>
            <a:t>Comparison of EFG and MLPG results</a:t>
          </a:r>
        </a:p>
      </dgm:t>
    </dgm:pt>
    <dgm:pt modelId="{52FA7786-AE48-43B4-96E5-86B932B57323}" type="parTrans" cxnId="{45CBF1DF-1DC0-4411-99EA-FBDB6FA498F7}">
      <dgm:prSet/>
      <dgm:spPr/>
      <dgm:t>
        <a:bodyPr/>
        <a:lstStyle/>
        <a:p>
          <a:endParaRPr lang="en-US"/>
        </a:p>
      </dgm:t>
    </dgm:pt>
    <dgm:pt modelId="{A20F6DFA-1D03-42D8-9EB2-B117E44C60F6}" type="sibTrans" cxnId="{45CBF1DF-1DC0-4411-99EA-FBDB6FA498F7}">
      <dgm:prSet/>
      <dgm:spPr/>
      <dgm:t>
        <a:bodyPr/>
        <a:lstStyle/>
        <a:p>
          <a:endParaRPr lang="en-US"/>
        </a:p>
      </dgm:t>
    </dgm:pt>
    <dgm:pt modelId="{2F514D46-5065-4F29-997A-769D5C48825C}" type="pres">
      <dgm:prSet presAssocID="{BEDDB054-6F64-46E5-939D-812729EA3187}" presName="diagram" presStyleCnt="0">
        <dgm:presLayoutVars>
          <dgm:dir/>
          <dgm:resizeHandles val="exact"/>
        </dgm:presLayoutVars>
      </dgm:prSet>
      <dgm:spPr/>
    </dgm:pt>
    <dgm:pt modelId="{02392463-B081-49F6-B32F-1D0A75E56697}" type="pres">
      <dgm:prSet presAssocID="{5CA58934-C36B-4FFC-81DF-DE4BDDF4BB6C}" presName="node" presStyleLbl="node1" presStyleIdx="0" presStyleCnt="1" custScaleX="92157" custScaleY="20357" custLinFactNeighborY="-38841">
        <dgm:presLayoutVars>
          <dgm:bulletEnabled val="1"/>
        </dgm:presLayoutVars>
      </dgm:prSet>
      <dgm:spPr>
        <a:prstGeom prst="flowChartAlternateProcess">
          <a:avLst/>
        </a:prstGeom>
      </dgm:spPr>
    </dgm:pt>
  </dgm:ptLst>
  <dgm:cxnLst>
    <dgm:cxn modelId="{4BA94C3F-0715-4432-937D-9ECB0B26918F}" type="presOf" srcId="{5CA58934-C36B-4FFC-81DF-DE4BDDF4BB6C}" destId="{02392463-B081-49F6-B32F-1D0A75E56697}" srcOrd="0" destOrd="0" presId="urn:microsoft.com/office/officeart/2005/8/layout/default"/>
    <dgm:cxn modelId="{45CBF1DF-1DC0-4411-99EA-FBDB6FA498F7}" srcId="{BEDDB054-6F64-46E5-939D-812729EA3187}" destId="{5CA58934-C36B-4FFC-81DF-DE4BDDF4BB6C}" srcOrd="0" destOrd="0" parTransId="{52FA7786-AE48-43B4-96E5-86B932B57323}" sibTransId="{A20F6DFA-1D03-42D8-9EB2-B117E44C60F6}"/>
    <dgm:cxn modelId="{98CBABE5-32DF-4CFC-83A2-CDB9121D804D}" type="presOf" srcId="{BEDDB054-6F64-46E5-939D-812729EA3187}" destId="{2F514D46-5065-4F29-997A-769D5C48825C}" srcOrd="0" destOrd="0" presId="urn:microsoft.com/office/officeart/2005/8/layout/default"/>
    <dgm:cxn modelId="{D095F1D8-BFB3-4D06-B13F-D03CEBFC7043}" type="presParOf" srcId="{2F514D46-5065-4F29-997A-769D5C48825C}" destId="{02392463-B081-49F6-B32F-1D0A75E56697}"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EDDB054-6F64-46E5-939D-812729EA3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CA58934-C36B-4FFC-81DF-DE4BDDF4BB6C}">
      <dgm:prSet phldrT="[Text]" custT="1"/>
      <dgm:spPr>
        <a:solidFill>
          <a:srgbClr val="00B050"/>
        </a:solidFill>
        <a:ln>
          <a:solidFill>
            <a:srgbClr val="00B050"/>
          </a:solidFill>
        </a:ln>
      </dgm:spPr>
      <dgm:t>
        <a:bodyPr/>
        <a:lstStyle/>
        <a:p>
          <a:r>
            <a:rPr lang="en-US" sz="2800" b="1" dirty="0"/>
            <a:t>Comparison of EFG and MLPG results</a:t>
          </a:r>
        </a:p>
      </dgm:t>
    </dgm:pt>
    <dgm:pt modelId="{52FA7786-AE48-43B4-96E5-86B932B57323}" type="parTrans" cxnId="{45CBF1DF-1DC0-4411-99EA-FBDB6FA498F7}">
      <dgm:prSet/>
      <dgm:spPr/>
      <dgm:t>
        <a:bodyPr/>
        <a:lstStyle/>
        <a:p>
          <a:endParaRPr lang="en-US"/>
        </a:p>
      </dgm:t>
    </dgm:pt>
    <dgm:pt modelId="{A20F6DFA-1D03-42D8-9EB2-B117E44C60F6}" type="sibTrans" cxnId="{45CBF1DF-1DC0-4411-99EA-FBDB6FA498F7}">
      <dgm:prSet/>
      <dgm:spPr/>
      <dgm:t>
        <a:bodyPr/>
        <a:lstStyle/>
        <a:p>
          <a:endParaRPr lang="en-US"/>
        </a:p>
      </dgm:t>
    </dgm:pt>
    <dgm:pt modelId="{2F514D46-5065-4F29-997A-769D5C48825C}" type="pres">
      <dgm:prSet presAssocID="{BEDDB054-6F64-46E5-939D-812729EA3187}" presName="diagram" presStyleCnt="0">
        <dgm:presLayoutVars>
          <dgm:dir/>
          <dgm:resizeHandles val="exact"/>
        </dgm:presLayoutVars>
      </dgm:prSet>
      <dgm:spPr/>
    </dgm:pt>
    <dgm:pt modelId="{02392463-B081-49F6-B32F-1D0A75E56697}" type="pres">
      <dgm:prSet presAssocID="{5CA58934-C36B-4FFC-81DF-DE4BDDF4BB6C}" presName="node" presStyleLbl="node1" presStyleIdx="0" presStyleCnt="1" custScaleX="92157" custScaleY="20357" custLinFactNeighborY="-38841">
        <dgm:presLayoutVars>
          <dgm:bulletEnabled val="1"/>
        </dgm:presLayoutVars>
      </dgm:prSet>
      <dgm:spPr>
        <a:prstGeom prst="flowChartAlternateProcess">
          <a:avLst/>
        </a:prstGeom>
      </dgm:spPr>
    </dgm:pt>
  </dgm:ptLst>
  <dgm:cxnLst>
    <dgm:cxn modelId="{EC528507-ED12-42A6-BAE6-0EB12F10FFC7}" type="presOf" srcId="{5CA58934-C36B-4FFC-81DF-DE4BDDF4BB6C}" destId="{02392463-B081-49F6-B32F-1D0A75E56697}" srcOrd="0" destOrd="0" presId="urn:microsoft.com/office/officeart/2005/8/layout/default"/>
    <dgm:cxn modelId="{98321475-8FCD-4E3D-914B-736407889BE9}" type="presOf" srcId="{BEDDB054-6F64-46E5-939D-812729EA3187}" destId="{2F514D46-5065-4F29-997A-769D5C48825C}" srcOrd="0" destOrd="0" presId="urn:microsoft.com/office/officeart/2005/8/layout/default"/>
    <dgm:cxn modelId="{45CBF1DF-1DC0-4411-99EA-FBDB6FA498F7}" srcId="{BEDDB054-6F64-46E5-939D-812729EA3187}" destId="{5CA58934-C36B-4FFC-81DF-DE4BDDF4BB6C}" srcOrd="0" destOrd="0" parTransId="{52FA7786-AE48-43B4-96E5-86B932B57323}" sibTransId="{A20F6DFA-1D03-42D8-9EB2-B117E44C60F6}"/>
    <dgm:cxn modelId="{38718A66-BBBD-4B8D-88D8-217F61E909A2}" type="presParOf" srcId="{2F514D46-5065-4F29-997A-769D5C48825C}" destId="{02392463-B081-49F6-B32F-1D0A75E56697}"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EDDB054-6F64-46E5-939D-812729EA3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CA58934-C36B-4FFC-81DF-DE4BDDF4BB6C}">
      <dgm:prSet phldrT="[Text]" custT="1"/>
      <dgm:spPr>
        <a:solidFill>
          <a:srgbClr val="00B050"/>
        </a:solidFill>
        <a:ln>
          <a:solidFill>
            <a:srgbClr val="00B050"/>
          </a:solidFill>
        </a:ln>
      </dgm:spPr>
      <dgm:t>
        <a:bodyPr/>
        <a:lstStyle/>
        <a:p>
          <a:r>
            <a:rPr lang="en-US" sz="2800" b="1" dirty="0"/>
            <a:t>Comparison of EFG and MLPG results</a:t>
          </a:r>
        </a:p>
      </dgm:t>
    </dgm:pt>
    <dgm:pt modelId="{52FA7786-AE48-43B4-96E5-86B932B57323}" type="parTrans" cxnId="{45CBF1DF-1DC0-4411-99EA-FBDB6FA498F7}">
      <dgm:prSet/>
      <dgm:spPr/>
      <dgm:t>
        <a:bodyPr/>
        <a:lstStyle/>
        <a:p>
          <a:endParaRPr lang="en-US"/>
        </a:p>
      </dgm:t>
    </dgm:pt>
    <dgm:pt modelId="{A20F6DFA-1D03-42D8-9EB2-B117E44C60F6}" type="sibTrans" cxnId="{45CBF1DF-1DC0-4411-99EA-FBDB6FA498F7}">
      <dgm:prSet/>
      <dgm:spPr/>
      <dgm:t>
        <a:bodyPr/>
        <a:lstStyle/>
        <a:p>
          <a:endParaRPr lang="en-US"/>
        </a:p>
      </dgm:t>
    </dgm:pt>
    <dgm:pt modelId="{2F514D46-5065-4F29-997A-769D5C48825C}" type="pres">
      <dgm:prSet presAssocID="{BEDDB054-6F64-46E5-939D-812729EA3187}" presName="diagram" presStyleCnt="0">
        <dgm:presLayoutVars>
          <dgm:dir/>
          <dgm:resizeHandles val="exact"/>
        </dgm:presLayoutVars>
      </dgm:prSet>
      <dgm:spPr/>
    </dgm:pt>
    <dgm:pt modelId="{02392463-B081-49F6-B32F-1D0A75E56697}" type="pres">
      <dgm:prSet presAssocID="{5CA58934-C36B-4FFC-81DF-DE4BDDF4BB6C}" presName="node" presStyleLbl="node1" presStyleIdx="0" presStyleCnt="1" custScaleX="92157" custScaleY="20357" custLinFactNeighborY="-38841">
        <dgm:presLayoutVars>
          <dgm:bulletEnabled val="1"/>
        </dgm:presLayoutVars>
      </dgm:prSet>
      <dgm:spPr>
        <a:prstGeom prst="flowChartAlternateProcess">
          <a:avLst/>
        </a:prstGeom>
      </dgm:spPr>
    </dgm:pt>
  </dgm:ptLst>
  <dgm:cxnLst>
    <dgm:cxn modelId="{CBC348C9-6AED-4394-AC20-C10C72D34627}" type="presOf" srcId="{5CA58934-C36B-4FFC-81DF-DE4BDDF4BB6C}" destId="{02392463-B081-49F6-B32F-1D0A75E56697}" srcOrd="0" destOrd="0" presId="urn:microsoft.com/office/officeart/2005/8/layout/default"/>
    <dgm:cxn modelId="{45CBF1DF-1DC0-4411-99EA-FBDB6FA498F7}" srcId="{BEDDB054-6F64-46E5-939D-812729EA3187}" destId="{5CA58934-C36B-4FFC-81DF-DE4BDDF4BB6C}" srcOrd="0" destOrd="0" parTransId="{52FA7786-AE48-43B4-96E5-86B932B57323}" sibTransId="{A20F6DFA-1D03-42D8-9EB2-B117E44C60F6}"/>
    <dgm:cxn modelId="{AAF85FE6-CEFF-4F30-BFA8-268ABC609E8E}" type="presOf" srcId="{BEDDB054-6F64-46E5-939D-812729EA3187}" destId="{2F514D46-5065-4F29-997A-769D5C48825C}" srcOrd="0" destOrd="0" presId="urn:microsoft.com/office/officeart/2005/8/layout/default"/>
    <dgm:cxn modelId="{2EB223F5-B675-4546-8713-DE266AAAB84A}" type="presParOf" srcId="{2F514D46-5065-4F29-997A-769D5C48825C}" destId="{02392463-B081-49F6-B32F-1D0A75E56697}"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EDDB054-6F64-46E5-939D-812729EA3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CA58934-C36B-4FFC-81DF-DE4BDDF4BB6C}">
      <dgm:prSet phldrT="[Text]" custT="1"/>
      <dgm:spPr>
        <a:solidFill>
          <a:srgbClr val="00B050"/>
        </a:solidFill>
        <a:ln>
          <a:solidFill>
            <a:srgbClr val="00B050"/>
          </a:solidFill>
        </a:ln>
      </dgm:spPr>
      <dgm:t>
        <a:bodyPr/>
        <a:lstStyle/>
        <a:p>
          <a:r>
            <a:rPr lang="en-US" sz="2800" b="1" dirty="0"/>
            <a:t>Comparison of different nodal distributions</a:t>
          </a:r>
        </a:p>
      </dgm:t>
    </dgm:pt>
    <dgm:pt modelId="{52FA7786-AE48-43B4-96E5-86B932B57323}" type="parTrans" cxnId="{45CBF1DF-1DC0-4411-99EA-FBDB6FA498F7}">
      <dgm:prSet/>
      <dgm:spPr/>
      <dgm:t>
        <a:bodyPr/>
        <a:lstStyle/>
        <a:p>
          <a:endParaRPr lang="en-US"/>
        </a:p>
      </dgm:t>
    </dgm:pt>
    <dgm:pt modelId="{A20F6DFA-1D03-42D8-9EB2-B117E44C60F6}" type="sibTrans" cxnId="{45CBF1DF-1DC0-4411-99EA-FBDB6FA498F7}">
      <dgm:prSet/>
      <dgm:spPr/>
      <dgm:t>
        <a:bodyPr/>
        <a:lstStyle/>
        <a:p>
          <a:endParaRPr lang="en-US"/>
        </a:p>
      </dgm:t>
    </dgm:pt>
    <dgm:pt modelId="{2F514D46-5065-4F29-997A-769D5C48825C}" type="pres">
      <dgm:prSet presAssocID="{BEDDB054-6F64-46E5-939D-812729EA3187}" presName="diagram" presStyleCnt="0">
        <dgm:presLayoutVars>
          <dgm:dir/>
          <dgm:resizeHandles val="exact"/>
        </dgm:presLayoutVars>
      </dgm:prSet>
      <dgm:spPr/>
    </dgm:pt>
    <dgm:pt modelId="{02392463-B081-49F6-B32F-1D0A75E56697}" type="pres">
      <dgm:prSet presAssocID="{5CA58934-C36B-4FFC-81DF-DE4BDDF4BB6C}" presName="node" presStyleLbl="node1" presStyleIdx="0" presStyleCnt="1" custScaleX="92157" custScaleY="20357" custLinFactNeighborY="-38841">
        <dgm:presLayoutVars>
          <dgm:bulletEnabled val="1"/>
        </dgm:presLayoutVars>
      </dgm:prSet>
      <dgm:spPr>
        <a:prstGeom prst="flowChartAlternateProcess">
          <a:avLst/>
        </a:prstGeom>
      </dgm:spPr>
    </dgm:pt>
  </dgm:ptLst>
  <dgm:cxnLst>
    <dgm:cxn modelId="{F1240426-9F10-4FBC-B4C0-A80813FE1C30}" type="presOf" srcId="{5CA58934-C36B-4FFC-81DF-DE4BDDF4BB6C}" destId="{02392463-B081-49F6-B32F-1D0A75E56697}" srcOrd="0" destOrd="0" presId="urn:microsoft.com/office/officeart/2005/8/layout/default"/>
    <dgm:cxn modelId="{7A1F562E-2BA3-43A9-BAF2-A200CF7CBC86}" type="presOf" srcId="{BEDDB054-6F64-46E5-939D-812729EA3187}" destId="{2F514D46-5065-4F29-997A-769D5C48825C}" srcOrd="0" destOrd="0" presId="urn:microsoft.com/office/officeart/2005/8/layout/default"/>
    <dgm:cxn modelId="{45CBF1DF-1DC0-4411-99EA-FBDB6FA498F7}" srcId="{BEDDB054-6F64-46E5-939D-812729EA3187}" destId="{5CA58934-C36B-4FFC-81DF-DE4BDDF4BB6C}" srcOrd="0" destOrd="0" parTransId="{52FA7786-AE48-43B4-96E5-86B932B57323}" sibTransId="{A20F6DFA-1D03-42D8-9EB2-B117E44C60F6}"/>
    <dgm:cxn modelId="{3B62E9E5-6E67-420C-9198-A052C6626940}" type="presParOf" srcId="{2F514D46-5065-4F29-997A-769D5C48825C}" destId="{02392463-B081-49F6-B32F-1D0A75E56697}"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2E23937-862D-435C-8F70-888BCDE5FBD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9815181-1F54-4225-9488-A96CFDBF67CD}">
      <dgm:prSet phldrT="[Text]"/>
      <dgm:spPr>
        <a:noFill/>
        <a:ln>
          <a:solidFill>
            <a:schemeClr val="bg1"/>
          </a:solidFill>
        </a:ln>
      </dgm:spPr>
      <dgm:t>
        <a:bodyPr/>
        <a:lstStyle/>
        <a:p>
          <a:r>
            <a:rPr lang="en-US" b="1" dirty="0">
              <a:solidFill>
                <a:schemeClr val="accent1">
                  <a:lumMod val="75000"/>
                </a:schemeClr>
              </a:solidFill>
            </a:rPr>
            <a:t>1000 simulations are done to calculate the mean values of the error norm for random and semi-random distribution.</a:t>
          </a:r>
        </a:p>
      </dgm:t>
    </dgm:pt>
    <dgm:pt modelId="{CF52B882-8042-49D3-BC1E-ED0EF52CAED7}" type="parTrans" cxnId="{A2282E36-1C1B-4DE0-850D-7AF5E1171E53}">
      <dgm:prSet/>
      <dgm:spPr/>
      <dgm:t>
        <a:bodyPr/>
        <a:lstStyle/>
        <a:p>
          <a:endParaRPr lang="en-US"/>
        </a:p>
      </dgm:t>
    </dgm:pt>
    <dgm:pt modelId="{BF2AFA49-5565-44EB-B4B8-33FFD7BB9974}" type="sibTrans" cxnId="{A2282E36-1C1B-4DE0-850D-7AF5E1171E53}">
      <dgm:prSet/>
      <dgm:spPr/>
      <dgm:t>
        <a:bodyPr/>
        <a:lstStyle/>
        <a:p>
          <a:endParaRPr lang="en-US"/>
        </a:p>
      </dgm:t>
    </dgm:pt>
    <dgm:pt modelId="{16A8ACCF-CD2F-41A9-83A2-1287E4973A37}" type="pres">
      <dgm:prSet presAssocID="{12E23937-862D-435C-8F70-888BCDE5FBD5}" presName="diagram" presStyleCnt="0">
        <dgm:presLayoutVars>
          <dgm:dir/>
          <dgm:resizeHandles val="exact"/>
        </dgm:presLayoutVars>
      </dgm:prSet>
      <dgm:spPr/>
    </dgm:pt>
    <dgm:pt modelId="{25960C5E-3991-4866-92DB-CE7FB02776DA}" type="pres">
      <dgm:prSet presAssocID="{B9815181-1F54-4225-9488-A96CFDBF67CD}" presName="node" presStyleLbl="node1" presStyleIdx="0" presStyleCnt="1" custScaleY="16865" custLinFactNeighborX="893" custLinFactNeighborY="1984">
        <dgm:presLayoutVars>
          <dgm:bulletEnabled val="1"/>
        </dgm:presLayoutVars>
      </dgm:prSet>
      <dgm:spPr/>
    </dgm:pt>
  </dgm:ptLst>
  <dgm:cxnLst>
    <dgm:cxn modelId="{A2282E36-1C1B-4DE0-850D-7AF5E1171E53}" srcId="{12E23937-862D-435C-8F70-888BCDE5FBD5}" destId="{B9815181-1F54-4225-9488-A96CFDBF67CD}" srcOrd="0" destOrd="0" parTransId="{CF52B882-8042-49D3-BC1E-ED0EF52CAED7}" sibTransId="{BF2AFA49-5565-44EB-B4B8-33FFD7BB9974}"/>
    <dgm:cxn modelId="{BA289A3B-C48C-4C65-965C-B90613AA0A6C}" type="presOf" srcId="{B9815181-1F54-4225-9488-A96CFDBF67CD}" destId="{25960C5E-3991-4866-92DB-CE7FB02776DA}" srcOrd="0" destOrd="0" presId="urn:microsoft.com/office/officeart/2005/8/layout/default"/>
    <dgm:cxn modelId="{AB121D3E-5AD4-45ED-BA60-BC0D1150AFDA}" type="presOf" srcId="{12E23937-862D-435C-8F70-888BCDE5FBD5}" destId="{16A8ACCF-CD2F-41A9-83A2-1287E4973A37}" srcOrd="0" destOrd="0" presId="urn:microsoft.com/office/officeart/2005/8/layout/default"/>
    <dgm:cxn modelId="{69D1EE0D-A38D-4DCA-BD76-9B206EF3FA38}" type="presParOf" srcId="{16A8ACCF-CD2F-41A9-83A2-1287E4973A37}" destId="{25960C5E-3991-4866-92DB-CE7FB02776DA}" srcOrd="0" destOrd="0" presId="urn:microsoft.com/office/officeart/2005/8/layout/default"/>
  </dgm:cxnLst>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EDDB054-6F64-46E5-939D-812729EA3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CA58934-C36B-4FFC-81DF-DE4BDDF4BB6C}">
      <dgm:prSet phldrT="[Text]" custT="1"/>
      <dgm:spPr>
        <a:solidFill>
          <a:srgbClr val="00B050"/>
        </a:solidFill>
        <a:ln>
          <a:solidFill>
            <a:srgbClr val="00B050"/>
          </a:solidFill>
        </a:ln>
      </dgm:spPr>
      <dgm:t>
        <a:bodyPr/>
        <a:lstStyle/>
        <a:p>
          <a:r>
            <a:rPr lang="en-US" sz="2800" b="1" dirty="0"/>
            <a:t>Comparison of different nodal distributions</a:t>
          </a:r>
        </a:p>
      </dgm:t>
    </dgm:pt>
    <dgm:pt modelId="{52FA7786-AE48-43B4-96E5-86B932B57323}" type="parTrans" cxnId="{45CBF1DF-1DC0-4411-99EA-FBDB6FA498F7}">
      <dgm:prSet/>
      <dgm:spPr/>
      <dgm:t>
        <a:bodyPr/>
        <a:lstStyle/>
        <a:p>
          <a:endParaRPr lang="en-US"/>
        </a:p>
      </dgm:t>
    </dgm:pt>
    <dgm:pt modelId="{A20F6DFA-1D03-42D8-9EB2-B117E44C60F6}" type="sibTrans" cxnId="{45CBF1DF-1DC0-4411-99EA-FBDB6FA498F7}">
      <dgm:prSet/>
      <dgm:spPr/>
      <dgm:t>
        <a:bodyPr/>
        <a:lstStyle/>
        <a:p>
          <a:endParaRPr lang="en-US"/>
        </a:p>
      </dgm:t>
    </dgm:pt>
    <dgm:pt modelId="{2F514D46-5065-4F29-997A-769D5C48825C}" type="pres">
      <dgm:prSet presAssocID="{BEDDB054-6F64-46E5-939D-812729EA3187}" presName="diagram" presStyleCnt="0">
        <dgm:presLayoutVars>
          <dgm:dir/>
          <dgm:resizeHandles val="exact"/>
        </dgm:presLayoutVars>
      </dgm:prSet>
      <dgm:spPr/>
    </dgm:pt>
    <dgm:pt modelId="{02392463-B081-49F6-B32F-1D0A75E56697}" type="pres">
      <dgm:prSet presAssocID="{5CA58934-C36B-4FFC-81DF-DE4BDDF4BB6C}" presName="node" presStyleLbl="node1" presStyleIdx="0" presStyleCnt="1" custScaleX="92157" custScaleY="20357" custLinFactNeighborY="-40475">
        <dgm:presLayoutVars>
          <dgm:bulletEnabled val="1"/>
        </dgm:presLayoutVars>
      </dgm:prSet>
      <dgm:spPr>
        <a:prstGeom prst="flowChartAlternateProcess">
          <a:avLst/>
        </a:prstGeom>
      </dgm:spPr>
    </dgm:pt>
  </dgm:ptLst>
  <dgm:cxnLst>
    <dgm:cxn modelId="{82DD56AF-02A4-498B-B46A-D88BB1929E8E}" type="presOf" srcId="{5CA58934-C36B-4FFC-81DF-DE4BDDF4BB6C}" destId="{02392463-B081-49F6-B32F-1D0A75E56697}" srcOrd="0" destOrd="0" presId="urn:microsoft.com/office/officeart/2005/8/layout/default"/>
    <dgm:cxn modelId="{1E76F7BF-E53E-47FF-920B-8DD92C776829}" type="presOf" srcId="{BEDDB054-6F64-46E5-939D-812729EA3187}" destId="{2F514D46-5065-4F29-997A-769D5C48825C}" srcOrd="0" destOrd="0" presId="urn:microsoft.com/office/officeart/2005/8/layout/default"/>
    <dgm:cxn modelId="{45CBF1DF-1DC0-4411-99EA-FBDB6FA498F7}" srcId="{BEDDB054-6F64-46E5-939D-812729EA3187}" destId="{5CA58934-C36B-4FFC-81DF-DE4BDDF4BB6C}" srcOrd="0" destOrd="0" parTransId="{52FA7786-AE48-43B4-96E5-86B932B57323}" sibTransId="{A20F6DFA-1D03-42D8-9EB2-B117E44C60F6}"/>
    <dgm:cxn modelId="{76F178B9-3EE1-4C7A-BF04-55AD30D983F4}" type="presParOf" srcId="{2F514D46-5065-4F29-997A-769D5C48825C}" destId="{02392463-B081-49F6-B32F-1D0A75E56697}"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EDDB054-6F64-46E5-939D-812729EA3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CA58934-C36B-4FFC-81DF-DE4BDDF4BB6C}">
      <dgm:prSet phldrT="[Text]" custT="1"/>
      <dgm:spPr>
        <a:solidFill>
          <a:srgbClr val="00B050"/>
        </a:solidFill>
        <a:ln>
          <a:solidFill>
            <a:srgbClr val="00B050"/>
          </a:solidFill>
        </a:ln>
      </dgm:spPr>
      <dgm:t>
        <a:bodyPr/>
        <a:lstStyle/>
        <a:p>
          <a:r>
            <a:rPr lang="en-US" sz="2800" b="1" dirty="0"/>
            <a:t>Comparison of different nodal distributions</a:t>
          </a:r>
        </a:p>
      </dgm:t>
    </dgm:pt>
    <dgm:pt modelId="{52FA7786-AE48-43B4-96E5-86B932B57323}" type="parTrans" cxnId="{45CBF1DF-1DC0-4411-99EA-FBDB6FA498F7}">
      <dgm:prSet/>
      <dgm:spPr/>
      <dgm:t>
        <a:bodyPr/>
        <a:lstStyle/>
        <a:p>
          <a:endParaRPr lang="en-US"/>
        </a:p>
      </dgm:t>
    </dgm:pt>
    <dgm:pt modelId="{A20F6DFA-1D03-42D8-9EB2-B117E44C60F6}" type="sibTrans" cxnId="{45CBF1DF-1DC0-4411-99EA-FBDB6FA498F7}">
      <dgm:prSet/>
      <dgm:spPr/>
      <dgm:t>
        <a:bodyPr/>
        <a:lstStyle/>
        <a:p>
          <a:endParaRPr lang="en-US"/>
        </a:p>
      </dgm:t>
    </dgm:pt>
    <dgm:pt modelId="{2F514D46-5065-4F29-997A-769D5C48825C}" type="pres">
      <dgm:prSet presAssocID="{BEDDB054-6F64-46E5-939D-812729EA3187}" presName="diagram" presStyleCnt="0">
        <dgm:presLayoutVars>
          <dgm:dir/>
          <dgm:resizeHandles val="exact"/>
        </dgm:presLayoutVars>
      </dgm:prSet>
      <dgm:spPr/>
    </dgm:pt>
    <dgm:pt modelId="{02392463-B081-49F6-B32F-1D0A75E56697}" type="pres">
      <dgm:prSet presAssocID="{5CA58934-C36B-4FFC-81DF-DE4BDDF4BB6C}" presName="node" presStyleLbl="node1" presStyleIdx="0" presStyleCnt="1" custScaleX="92157" custScaleY="20357" custLinFactNeighborY="-40475">
        <dgm:presLayoutVars>
          <dgm:bulletEnabled val="1"/>
        </dgm:presLayoutVars>
      </dgm:prSet>
      <dgm:spPr>
        <a:prstGeom prst="flowChartAlternateProcess">
          <a:avLst/>
        </a:prstGeom>
      </dgm:spPr>
    </dgm:pt>
  </dgm:ptLst>
  <dgm:cxnLst>
    <dgm:cxn modelId="{B390CF1E-F69A-4AD6-81E2-F3C0895F32A0}" type="presOf" srcId="{5CA58934-C36B-4FFC-81DF-DE4BDDF4BB6C}" destId="{02392463-B081-49F6-B32F-1D0A75E56697}" srcOrd="0" destOrd="0" presId="urn:microsoft.com/office/officeart/2005/8/layout/default"/>
    <dgm:cxn modelId="{D75850D1-D7F3-472C-A611-A92C40912844}" type="presOf" srcId="{BEDDB054-6F64-46E5-939D-812729EA3187}" destId="{2F514D46-5065-4F29-997A-769D5C48825C}" srcOrd="0" destOrd="0" presId="urn:microsoft.com/office/officeart/2005/8/layout/default"/>
    <dgm:cxn modelId="{45CBF1DF-1DC0-4411-99EA-FBDB6FA498F7}" srcId="{BEDDB054-6F64-46E5-939D-812729EA3187}" destId="{5CA58934-C36B-4FFC-81DF-DE4BDDF4BB6C}" srcOrd="0" destOrd="0" parTransId="{52FA7786-AE48-43B4-96E5-86B932B57323}" sibTransId="{A20F6DFA-1D03-42D8-9EB2-B117E44C60F6}"/>
    <dgm:cxn modelId="{026555F2-947B-486A-BCB6-74E22F1B3A9E}" type="presParOf" srcId="{2F514D46-5065-4F29-997A-769D5C48825C}" destId="{02392463-B081-49F6-B32F-1D0A75E56697}"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582029-E6F2-4D98-B413-380A4F43517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4A38630-5B88-4F0B-BCE3-2C6696A9FE82}">
      <dgm:prSet phldrT="[Text]" custT="1"/>
      <dgm:spPr>
        <a:solidFill>
          <a:srgbClr val="FFC000"/>
        </a:solidFill>
      </dgm:spPr>
      <dgm:t>
        <a:bodyPr/>
        <a:lstStyle/>
        <a:p>
          <a:r>
            <a:rPr lang="en-US" sz="2400" b="1" dirty="0">
              <a:solidFill>
                <a:schemeClr val="accent1"/>
              </a:solidFill>
            </a:rPr>
            <a:t>Why not mesh-based methods?</a:t>
          </a:r>
        </a:p>
      </dgm:t>
    </dgm:pt>
    <dgm:pt modelId="{0A74C12A-503D-488C-8BDC-3122067FAB4F}" type="parTrans" cxnId="{963A862E-7D53-4806-83E1-CC2FE29D2F61}">
      <dgm:prSet/>
      <dgm:spPr/>
      <dgm:t>
        <a:bodyPr/>
        <a:lstStyle/>
        <a:p>
          <a:endParaRPr lang="en-US"/>
        </a:p>
      </dgm:t>
    </dgm:pt>
    <dgm:pt modelId="{ED9EC79B-675D-4B63-839A-EBA0D92EFA58}" type="sibTrans" cxnId="{963A862E-7D53-4806-83E1-CC2FE29D2F61}">
      <dgm:prSet/>
      <dgm:spPr/>
      <dgm:t>
        <a:bodyPr/>
        <a:lstStyle/>
        <a:p>
          <a:endParaRPr lang="en-US"/>
        </a:p>
      </dgm:t>
    </dgm:pt>
    <dgm:pt modelId="{EC8989AB-2C5A-4C1C-AF38-B3CC261797AF}" type="pres">
      <dgm:prSet presAssocID="{98582029-E6F2-4D98-B413-380A4F43517B}" presName="diagram" presStyleCnt="0">
        <dgm:presLayoutVars>
          <dgm:dir/>
          <dgm:resizeHandles val="exact"/>
        </dgm:presLayoutVars>
      </dgm:prSet>
      <dgm:spPr/>
    </dgm:pt>
    <dgm:pt modelId="{A4D428E1-C7B2-4D98-82DB-50C7143B2359}" type="pres">
      <dgm:prSet presAssocID="{A4A38630-5B88-4F0B-BCE3-2C6696A9FE82}" presName="node" presStyleLbl="node1" presStyleIdx="0" presStyleCnt="1" custScaleX="55000" custScaleY="38889">
        <dgm:presLayoutVars>
          <dgm:bulletEnabled val="1"/>
        </dgm:presLayoutVars>
      </dgm:prSet>
      <dgm:spPr>
        <a:prstGeom prst="notchedRightArrow">
          <a:avLst/>
        </a:prstGeom>
      </dgm:spPr>
    </dgm:pt>
  </dgm:ptLst>
  <dgm:cxnLst>
    <dgm:cxn modelId="{963A862E-7D53-4806-83E1-CC2FE29D2F61}" srcId="{98582029-E6F2-4D98-B413-380A4F43517B}" destId="{A4A38630-5B88-4F0B-BCE3-2C6696A9FE82}" srcOrd="0" destOrd="0" parTransId="{0A74C12A-503D-488C-8BDC-3122067FAB4F}" sibTransId="{ED9EC79B-675D-4B63-839A-EBA0D92EFA58}"/>
    <dgm:cxn modelId="{1B37C245-3D51-4775-A705-915483C42A07}" type="presOf" srcId="{98582029-E6F2-4D98-B413-380A4F43517B}" destId="{EC8989AB-2C5A-4C1C-AF38-B3CC261797AF}" srcOrd="0" destOrd="0" presId="urn:microsoft.com/office/officeart/2005/8/layout/default"/>
    <dgm:cxn modelId="{0FBCEFF8-2711-4728-9BC5-34914A92B7D9}" type="presOf" srcId="{A4A38630-5B88-4F0B-BCE3-2C6696A9FE82}" destId="{A4D428E1-C7B2-4D98-82DB-50C7143B2359}" srcOrd="0" destOrd="0" presId="urn:microsoft.com/office/officeart/2005/8/layout/default"/>
    <dgm:cxn modelId="{3C3B7228-C447-4CE9-BEF6-534E1291A9B8}" type="presParOf" srcId="{EC8989AB-2C5A-4C1C-AF38-B3CC261797AF}" destId="{A4D428E1-C7B2-4D98-82DB-50C7143B2359}" srcOrd="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EDDB054-6F64-46E5-939D-812729EA3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CA58934-C36B-4FFC-81DF-DE4BDDF4BB6C}">
      <dgm:prSet phldrT="[Text]" custT="1"/>
      <dgm:spPr>
        <a:solidFill>
          <a:srgbClr val="00B050"/>
        </a:solidFill>
        <a:ln>
          <a:solidFill>
            <a:srgbClr val="00B050"/>
          </a:solidFill>
        </a:ln>
      </dgm:spPr>
      <dgm:t>
        <a:bodyPr/>
        <a:lstStyle/>
        <a:p>
          <a:r>
            <a:rPr lang="en-US" sz="2800" b="1" dirty="0"/>
            <a:t>Comparison of different nodal distributions</a:t>
          </a:r>
        </a:p>
      </dgm:t>
    </dgm:pt>
    <dgm:pt modelId="{52FA7786-AE48-43B4-96E5-86B932B57323}" type="parTrans" cxnId="{45CBF1DF-1DC0-4411-99EA-FBDB6FA498F7}">
      <dgm:prSet/>
      <dgm:spPr/>
      <dgm:t>
        <a:bodyPr/>
        <a:lstStyle/>
        <a:p>
          <a:endParaRPr lang="en-US"/>
        </a:p>
      </dgm:t>
    </dgm:pt>
    <dgm:pt modelId="{A20F6DFA-1D03-42D8-9EB2-B117E44C60F6}" type="sibTrans" cxnId="{45CBF1DF-1DC0-4411-99EA-FBDB6FA498F7}">
      <dgm:prSet/>
      <dgm:spPr/>
      <dgm:t>
        <a:bodyPr/>
        <a:lstStyle/>
        <a:p>
          <a:endParaRPr lang="en-US"/>
        </a:p>
      </dgm:t>
    </dgm:pt>
    <dgm:pt modelId="{2F514D46-5065-4F29-997A-769D5C48825C}" type="pres">
      <dgm:prSet presAssocID="{BEDDB054-6F64-46E5-939D-812729EA3187}" presName="diagram" presStyleCnt="0">
        <dgm:presLayoutVars>
          <dgm:dir/>
          <dgm:resizeHandles val="exact"/>
        </dgm:presLayoutVars>
      </dgm:prSet>
      <dgm:spPr/>
    </dgm:pt>
    <dgm:pt modelId="{02392463-B081-49F6-B32F-1D0A75E56697}" type="pres">
      <dgm:prSet presAssocID="{5CA58934-C36B-4FFC-81DF-DE4BDDF4BB6C}" presName="node" presStyleLbl="node1" presStyleIdx="0" presStyleCnt="1" custScaleX="101818" custScaleY="20357" custLinFactNeighborY="-40475">
        <dgm:presLayoutVars>
          <dgm:bulletEnabled val="1"/>
        </dgm:presLayoutVars>
      </dgm:prSet>
      <dgm:spPr>
        <a:prstGeom prst="flowChartAlternateProcess">
          <a:avLst/>
        </a:prstGeom>
      </dgm:spPr>
    </dgm:pt>
  </dgm:ptLst>
  <dgm:cxnLst>
    <dgm:cxn modelId="{EEE46BAE-20B2-433F-BF40-93E7C3BE27A9}" type="presOf" srcId="{5CA58934-C36B-4FFC-81DF-DE4BDDF4BB6C}" destId="{02392463-B081-49F6-B32F-1D0A75E56697}" srcOrd="0" destOrd="0" presId="urn:microsoft.com/office/officeart/2005/8/layout/default"/>
    <dgm:cxn modelId="{5D79D8B9-6F7F-4CEC-8F77-2D3ADF4B0ECF}" type="presOf" srcId="{BEDDB054-6F64-46E5-939D-812729EA3187}" destId="{2F514D46-5065-4F29-997A-769D5C48825C}" srcOrd="0" destOrd="0" presId="urn:microsoft.com/office/officeart/2005/8/layout/default"/>
    <dgm:cxn modelId="{45CBF1DF-1DC0-4411-99EA-FBDB6FA498F7}" srcId="{BEDDB054-6F64-46E5-939D-812729EA3187}" destId="{5CA58934-C36B-4FFC-81DF-DE4BDDF4BB6C}" srcOrd="0" destOrd="0" parTransId="{52FA7786-AE48-43B4-96E5-86B932B57323}" sibTransId="{A20F6DFA-1D03-42D8-9EB2-B117E44C60F6}"/>
    <dgm:cxn modelId="{E6903171-1C10-4E7C-BD10-CD63649C03B9}" type="presParOf" srcId="{2F514D46-5065-4F29-997A-769D5C48825C}" destId="{02392463-B081-49F6-B32F-1D0A75E56697}" srcOrd="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EDDB054-6F64-46E5-939D-812729EA3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CA58934-C36B-4FFC-81DF-DE4BDDF4BB6C}">
      <dgm:prSet phldrT="[Text]" custT="1"/>
      <dgm:spPr>
        <a:solidFill>
          <a:srgbClr val="00B050"/>
        </a:solidFill>
        <a:ln>
          <a:solidFill>
            <a:srgbClr val="00B050"/>
          </a:solidFill>
        </a:ln>
      </dgm:spPr>
      <dgm:t>
        <a:bodyPr/>
        <a:lstStyle/>
        <a:p>
          <a:r>
            <a:rPr lang="en-US" sz="2800" b="1" dirty="0"/>
            <a:t>Comparison of different nodal distributions</a:t>
          </a:r>
        </a:p>
      </dgm:t>
    </dgm:pt>
    <dgm:pt modelId="{52FA7786-AE48-43B4-96E5-86B932B57323}" type="parTrans" cxnId="{45CBF1DF-1DC0-4411-99EA-FBDB6FA498F7}">
      <dgm:prSet/>
      <dgm:spPr/>
      <dgm:t>
        <a:bodyPr/>
        <a:lstStyle/>
        <a:p>
          <a:endParaRPr lang="en-US"/>
        </a:p>
      </dgm:t>
    </dgm:pt>
    <dgm:pt modelId="{A20F6DFA-1D03-42D8-9EB2-B117E44C60F6}" type="sibTrans" cxnId="{45CBF1DF-1DC0-4411-99EA-FBDB6FA498F7}">
      <dgm:prSet/>
      <dgm:spPr/>
      <dgm:t>
        <a:bodyPr/>
        <a:lstStyle/>
        <a:p>
          <a:endParaRPr lang="en-US"/>
        </a:p>
      </dgm:t>
    </dgm:pt>
    <dgm:pt modelId="{2F514D46-5065-4F29-997A-769D5C48825C}" type="pres">
      <dgm:prSet presAssocID="{BEDDB054-6F64-46E5-939D-812729EA3187}" presName="diagram" presStyleCnt="0">
        <dgm:presLayoutVars>
          <dgm:dir/>
          <dgm:resizeHandles val="exact"/>
        </dgm:presLayoutVars>
      </dgm:prSet>
      <dgm:spPr/>
    </dgm:pt>
    <dgm:pt modelId="{02392463-B081-49F6-B32F-1D0A75E56697}" type="pres">
      <dgm:prSet presAssocID="{5CA58934-C36B-4FFC-81DF-DE4BDDF4BB6C}" presName="node" presStyleLbl="node1" presStyleIdx="0" presStyleCnt="1" custScaleX="92157" custScaleY="20357" custLinFactNeighborY="-38841">
        <dgm:presLayoutVars>
          <dgm:bulletEnabled val="1"/>
        </dgm:presLayoutVars>
      </dgm:prSet>
      <dgm:spPr>
        <a:prstGeom prst="flowChartAlternateProcess">
          <a:avLst/>
        </a:prstGeom>
      </dgm:spPr>
    </dgm:pt>
  </dgm:ptLst>
  <dgm:cxnLst>
    <dgm:cxn modelId="{110EA15F-0F59-4A05-B243-1E20FE49A3B7}" type="presOf" srcId="{5CA58934-C36B-4FFC-81DF-DE4BDDF4BB6C}" destId="{02392463-B081-49F6-B32F-1D0A75E56697}" srcOrd="0" destOrd="0" presId="urn:microsoft.com/office/officeart/2005/8/layout/default"/>
    <dgm:cxn modelId="{A133A386-2DB3-4DCB-A566-931CE8BC68E4}" type="presOf" srcId="{BEDDB054-6F64-46E5-939D-812729EA3187}" destId="{2F514D46-5065-4F29-997A-769D5C48825C}" srcOrd="0" destOrd="0" presId="urn:microsoft.com/office/officeart/2005/8/layout/default"/>
    <dgm:cxn modelId="{45CBF1DF-1DC0-4411-99EA-FBDB6FA498F7}" srcId="{BEDDB054-6F64-46E5-939D-812729EA3187}" destId="{5CA58934-C36B-4FFC-81DF-DE4BDDF4BB6C}" srcOrd="0" destOrd="0" parTransId="{52FA7786-AE48-43B4-96E5-86B932B57323}" sibTransId="{A20F6DFA-1D03-42D8-9EB2-B117E44C60F6}"/>
    <dgm:cxn modelId="{91A34EA7-020A-4CC0-8022-F3563F101D55}" type="presParOf" srcId="{2F514D46-5065-4F29-997A-769D5C48825C}" destId="{02392463-B081-49F6-B32F-1D0A75E56697}"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EDDB054-6F64-46E5-939D-812729EA3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CA58934-C36B-4FFC-81DF-DE4BDDF4BB6C}">
      <dgm:prSet phldrT="[Text]" custT="1"/>
      <dgm:spPr>
        <a:solidFill>
          <a:srgbClr val="00B050"/>
        </a:solidFill>
        <a:ln>
          <a:solidFill>
            <a:srgbClr val="00B050"/>
          </a:solidFill>
        </a:ln>
      </dgm:spPr>
      <dgm:t>
        <a:bodyPr/>
        <a:lstStyle/>
        <a:p>
          <a:r>
            <a:rPr lang="en-US" sz="2800" b="1" dirty="0"/>
            <a:t>Proposed nodal distributions</a:t>
          </a:r>
        </a:p>
      </dgm:t>
    </dgm:pt>
    <dgm:pt modelId="{52FA7786-AE48-43B4-96E5-86B932B57323}" type="parTrans" cxnId="{45CBF1DF-1DC0-4411-99EA-FBDB6FA498F7}">
      <dgm:prSet/>
      <dgm:spPr/>
      <dgm:t>
        <a:bodyPr/>
        <a:lstStyle/>
        <a:p>
          <a:endParaRPr lang="en-US"/>
        </a:p>
      </dgm:t>
    </dgm:pt>
    <dgm:pt modelId="{A20F6DFA-1D03-42D8-9EB2-B117E44C60F6}" type="sibTrans" cxnId="{45CBF1DF-1DC0-4411-99EA-FBDB6FA498F7}">
      <dgm:prSet/>
      <dgm:spPr/>
      <dgm:t>
        <a:bodyPr/>
        <a:lstStyle/>
        <a:p>
          <a:endParaRPr lang="en-US"/>
        </a:p>
      </dgm:t>
    </dgm:pt>
    <dgm:pt modelId="{2F514D46-5065-4F29-997A-769D5C48825C}" type="pres">
      <dgm:prSet presAssocID="{BEDDB054-6F64-46E5-939D-812729EA3187}" presName="diagram" presStyleCnt="0">
        <dgm:presLayoutVars>
          <dgm:dir/>
          <dgm:resizeHandles val="exact"/>
        </dgm:presLayoutVars>
      </dgm:prSet>
      <dgm:spPr/>
    </dgm:pt>
    <dgm:pt modelId="{02392463-B081-49F6-B32F-1D0A75E56697}" type="pres">
      <dgm:prSet presAssocID="{5CA58934-C36B-4FFC-81DF-DE4BDDF4BB6C}" presName="node" presStyleLbl="node1" presStyleIdx="0" presStyleCnt="1" custScaleX="92157" custScaleY="20357" custLinFactNeighborY="-38841">
        <dgm:presLayoutVars>
          <dgm:bulletEnabled val="1"/>
        </dgm:presLayoutVars>
      </dgm:prSet>
      <dgm:spPr>
        <a:prstGeom prst="flowChartAlternateProcess">
          <a:avLst/>
        </a:prstGeom>
      </dgm:spPr>
    </dgm:pt>
  </dgm:ptLst>
  <dgm:cxnLst>
    <dgm:cxn modelId="{1DC0B845-050E-4C12-926C-C240B905E877}" type="presOf" srcId="{5CA58934-C36B-4FFC-81DF-DE4BDDF4BB6C}" destId="{02392463-B081-49F6-B32F-1D0A75E56697}" srcOrd="0" destOrd="0" presId="urn:microsoft.com/office/officeart/2005/8/layout/default"/>
    <dgm:cxn modelId="{45CBF1DF-1DC0-4411-99EA-FBDB6FA498F7}" srcId="{BEDDB054-6F64-46E5-939D-812729EA3187}" destId="{5CA58934-C36B-4FFC-81DF-DE4BDDF4BB6C}" srcOrd="0" destOrd="0" parTransId="{52FA7786-AE48-43B4-96E5-86B932B57323}" sibTransId="{A20F6DFA-1D03-42D8-9EB2-B117E44C60F6}"/>
    <dgm:cxn modelId="{86A575E6-DFEF-4F41-B9FB-4C3A415A9298}" type="presOf" srcId="{BEDDB054-6F64-46E5-939D-812729EA3187}" destId="{2F514D46-5065-4F29-997A-769D5C48825C}" srcOrd="0" destOrd="0" presId="urn:microsoft.com/office/officeart/2005/8/layout/default"/>
    <dgm:cxn modelId="{93F75155-B668-43FA-A28F-F24A032CBF92}" type="presParOf" srcId="{2F514D46-5065-4F29-997A-769D5C48825C}" destId="{02392463-B081-49F6-B32F-1D0A75E56697}"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A03781C-6A6B-4A75-AA74-9317CF3A603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59AD165-B1F6-4E79-8871-F224D14127C7}">
      <dgm:prSet phldrT="[Text]"/>
      <dgm:spPr/>
      <dgm:t>
        <a:bodyPr/>
        <a:lstStyle/>
        <a:p>
          <a:r>
            <a:rPr lang="en-US" dirty="0"/>
            <a:t>Latin hyper-cube sampling</a:t>
          </a:r>
        </a:p>
      </dgm:t>
    </dgm:pt>
    <dgm:pt modelId="{D5260ACE-299F-4F28-9D4D-ECAC5FADA3B6}" type="parTrans" cxnId="{96FF275E-6537-479A-833B-5FCFEDC338A1}">
      <dgm:prSet/>
      <dgm:spPr/>
      <dgm:t>
        <a:bodyPr/>
        <a:lstStyle/>
        <a:p>
          <a:endParaRPr lang="en-US"/>
        </a:p>
      </dgm:t>
    </dgm:pt>
    <dgm:pt modelId="{15B5C5BC-1893-43D7-8CF6-945A86B44076}" type="sibTrans" cxnId="{96FF275E-6537-479A-833B-5FCFEDC338A1}">
      <dgm:prSet/>
      <dgm:spPr/>
      <dgm:t>
        <a:bodyPr/>
        <a:lstStyle/>
        <a:p>
          <a:endParaRPr lang="en-US"/>
        </a:p>
      </dgm:t>
    </dgm:pt>
    <dgm:pt modelId="{D6054901-71F3-44AD-BEB5-6264CDCD7C11}">
      <dgm:prSet phldrT="[Text]"/>
      <dgm:spPr/>
      <dgm:t>
        <a:bodyPr/>
        <a:lstStyle/>
        <a:p>
          <a:r>
            <a:rPr lang="en-US" dirty="0"/>
            <a:t>Halton sampling</a:t>
          </a:r>
        </a:p>
      </dgm:t>
    </dgm:pt>
    <dgm:pt modelId="{A7199BF8-987B-40C9-901C-07797295CAF2}" type="parTrans" cxnId="{A289A0BC-6FD3-4A89-9C08-F3B4052C954A}">
      <dgm:prSet/>
      <dgm:spPr/>
      <dgm:t>
        <a:bodyPr/>
        <a:lstStyle/>
        <a:p>
          <a:endParaRPr lang="en-US"/>
        </a:p>
      </dgm:t>
    </dgm:pt>
    <dgm:pt modelId="{F6591220-54F7-44C6-A4A1-015B5A155E3B}" type="sibTrans" cxnId="{A289A0BC-6FD3-4A89-9C08-F3B4052C954A}">
      <dgm:prSet/>
      <dgm:spPr/>
      <dgm:t>
        <a:bodyPr/>
        <a:lstStyle/>
        <a:p>
          <a:endParaRPr lang="en-US"/>
        </a:p>
      </dgm:t>
    </dgm:pt>
    <dgm:pt modelId="{363625B2-F3C7-4A82-BE17-3A66A4820250}">
      <dgm:prSet phldrT="[Text]"/>
      <dgm:spPr/>
      <dgm:t>
        <a:bodyPr/>
        <a:lstStyle/>
        <a:p>
          <a:r>
            <a:rPr lang="en-US" dirty="0"/>
            <a:t>Sobol sampling</a:t>
          </a:r>
        </a:p>
      </dgm:t>
    </dgm:pt>
    <dgm:pt modelId="{A3367556-A18B-4E88-A048-793621C4CC91}" type="parTrans" cxnId="{12BCB8D9-B4DC-4630-8C15-5F4670391FA6}">
      <dgm:prSet/>
      <dgm:spPr/>
      <dgm:t>
        <a:bodyPr/>
        <a:lstStyle/>
        <a:p>
          <a:endParaRPr lang="en-US"/>
        </a:p>
      </dgm:t>
    </dgm:pt>
    <dgm:pt modelId="{63E4C4E1-609C-4141-BD99-66C462D93C2E}" type="sibTrans" cxnId="{12BCB8D9-B4DC-4630-8C15-5F4670391FA6}">
      <dgm:prSet/>
      <dgm:spPr/>
      <dgm:t>
        <a:bodyPr/>
        <a:lstStyle/>
        <a:p>
          <a:endParaRPr lang="en-US"/>
        </a:p>
      </dgm:t>
    </dgm:pt>
    <dgm:pt modelId="{AE929643-43FF-464C-A51B-A6BA04425656}" type="pres">
      <dgm:prSet presAssocID="{EA03781C-6A6B-4A75-AA74-9317CF3A6034}" presName="linear" presStyleCnt="0">
        <dgm:presLayoutVars>
          <dgm:dir/>
          <dgm:animLvl val="lvl"/>
          <dgm:resizeHandles val="exact"/>
        </dgm:presLayoutVars>
      </dgm:prSet>
      <dgm:spPr/>
    </dgm:pt>
    <dgm:pt modelId="{B1D5C9F3-F642-4818-8498-587E767ACC5C}" type="pres">
      <dgm:prSet presAssocID="{E59AD165-B1F6-4E79-8871-F224D14127C7}" presName="parentLin" presStyleCnt="0"/>
      <dgm:spPr/>
    </dgm:pt>
    <dgm:pt modelId="{97587194-6AA2-46DC-83BF-1E5D4751998B}" type="pres">
      <dgm:prSet presAssocID="{E59AD165-B1F6-4E79-8871-F224D14127C7}" presName="parentLeftMargin" presStyleLbl="node1" presStyleIdx="0" presStyleCnt="3"/>
      <dgm:spPr/>
    </dgm:pt>
    <dgm:pt modelId="{8C749613-F692-4CE8-94CD-C53437920938}" type="pres">
      <dgm:prSet presAssocID="{E59AD165-B1F6-4E79-8871-F224D14127C7}" presName="parentText" presStyleLbl="node1" presStyleIdx="0" presStyleCnt="3">
        <dgm:presLayoutVars>
          <dgm:chMax val="0"/>
          <dgm:bulletEnabled val="1"/>
        </dgm:presLayoutVars>
      </dgm:prSet>
      <dgm:spPr/>
    </dgm:pt>
    <dgm:pt modelId="{84E15021-F1B9-43C7-AC14-9297A253E7F4}" type="pres">
      <dgm:prSet presAssocID="{E59AD165-B1F6-4E79-8871-F224D14127C7}" presName="negativeSpace" presStyleCnt="0"/>
      <dgm:spPr/>
    </dgm:pt>
    <dgm:pt modelId="{3578CAD4-2D00-436C-8587-16DEB4A4A03B}" type="pres">
      <dgm:prSet presAssocID="{E59AD165-B1F6-4E79-8871-F224D14127C7}" presName="childText" presStyleLbl="conFgAcc1" presStyleIdx="0" presStyleCnt="3">
        <dgm:presLayoutVars>
          <dgm:bulletEnabled val="1"/>
        </dgm:presLayoutVars>
      </dgm:prSet>
      <dgm:spPr/>
    </dgm:pt>
    <dgm:pt modelId="{50F36FBD-A051-4737-8B62-E6EB614454FA}" type="pres">
      <dgm:prSet presAssocID="{15B5C5BC-1893-43D7-8CF6-945A86B44076}" presName="spaceBetweenRectangles" presStyleCnt="0"/>
      <dgm:spPr/>
    </dgm:pt>
    <dgm:pt modelId="{730C0F8B-6DF9-4025-AFBA-492489651D8A}" type="pres">
      <dgm:prSet presAssocID="{D6054901-71F3-44AD-BEB5-6264CDCD7C11}" presName="parentLin" presStyleCnt="0"/>
      <dgm:spPr/>
    </dgm:pt>
    <dgm:pt modelId="{BAFD2E03-217A-4698-B4A3-0BE693A15FB3}" type="pres">
      <dgm:prSet presAssocID="{D6054901-71F3-44AD-BEB5-6264CDCD7C11}" presName="parentLeftMargin" presStyleLbl="node1" presStyleIdx="0" presStyleCnt="3"/>
      <dgm:spPr/>
    </dgm:pt>
    <dgm:pt modelId="{F17EC81A-57EA-434F-83F9-35B965551845}" type="pres">
      <dgm:prSet presAssocID="{D6054901-71F3-44AD-BEB5-6264CDCD7C11}" presName="parentText" presStyleLbl="node1" presStyleIdx="1" presStyleCnt="3">
        <dgm:presLayoutVars>
          <dgm:chMax val="0"/>
          <dgm:bulletEnabled val="1"/>
        </dgm:presLayoutVars>
      </dgm:prSet>
      <dgm:spPr/>
    </dgm:pt>
    <dgm:pt modelId="{6C051BED-7EE4-4B4A-BFE6-22FC2167A717}" type="pres">
      <dgm:prSet presAssocID="{D6054901-71F3-44AD-BEB5-6264CDCD7C11}" presName="negativeSpace" presStyleCnt="0"/>
      <dgm:spPr/>
    </dgm:pt>
    <dgm:pt modelId="{7A6D179E-B982-4C65-AC2C-873533EDD1E2}" type="pres">
      <dgm:prSet presAssocID="{D6054901-71F3-44AD-BEB5-6264CDCD7C11}" presName="childText" presStyleLbl="conFgAcc1" presStyleIdx="1" presStyleCnt="3">
        <dgm:presLayoutVars>
          <dgm:bulletEnabled val="1"/>
        </dgm:presLayoutVars>
      </dgm:prSet>
      <dgm:spPr/>
    </dgm:pt>
    <dgm:pt modelId="{9E6ECA39-6ACF-4643-A2B8-AF2F66CCA1E3}" type="pres">
      <dgm:prSet presAssocID="{F6591220-54F7-44C6-A4A1-015B5A155E3B}" presName="spaceBetweenRectangles" presStyleCnt="0"/>
      <dgm:spPr/>
    </dgm:pt>
    <dgm:pt modelId="{1A77C16E-6FCD-4B37-BF49-056F8C3964ED}" type="pres">
      <dgm:prSet presAssocID="{363625B2-F3C7-4A82-BE17-3A66A4820250}" presName="parentLin" presStyleCnt="0"/>
      <dgm:spPr/>
    </dgm:pt>
    <dgm:pt modelId="{CEA1A921-AC13-4B2B-ACB6-C07FD9DE09C5}" type="pres">
      <dgm:prSet presAssocID="{363625B2-F3C7-4A82-BE17-3A66A4820250}" presName="parentLeftMargin" presStyleLbl="node1" presStyleIdx="1" presStyleCnt="3"/>
      <dgm:spPr/>
    </dgm:pt>
    <dgm:pt modelId="{C1ED5B01-FCCE-4112-ADFF-3863EED802F6}" type="pres">
      <dgm:prSet presAssocID="{363625B2-F3C7-4A82-BE17-3A66A4820250}" presName="parentText" presStyleLbl="node1" presStyleIdx="2" presStyleCnt="3">
        <dgm:presLayoutVars>
          <dgm:chMax val="0"/>
          <dgm:bulletEnabled val="1"/>
        </dgm:presLayoutVars>
      </dgm:prSet>
      <dgm:spPr/>
    </dgm:pt>
    <dgm:pt modelId="{6873B2EC-D65D-42E6-AFCE-8E2A99F7C4D6}" type="pres">
      <dgm:prSet presAssocID="{363625B2-F3C7-4A82-BE17-3A66A4820250}" presName="negativeSpace" presStyleCnt="0"/>
      <dgm:spPr/>
    </dgm:pt>
    <dgm:pt modelId="{EDBD712D-FFEB-4FB8-AD2D-F66078957D6E}" type="pres">
      <dgm:prSet presAssocID="{363625B2-F3C7-4A82-BE17-3A66A4820250}" presName="childText" presStyleLbl="conFgAcc1" presStyleIdx="2" presStyleCnt="3">
        <dgm:presLayoutVars>
          <dgm:bulletEnabled val="1"/>
        </dgm:presLayoutVars>
      </dgm:prSet>
      <dgm:spPr/>
    </dgm:pt>
  </dgm:ptLst>
  <dgm:cxnLst>
    <dgm:cxn modelId="{4ED5DB0A-F453-44A1-97AC-594B4FBD6909}" type="presOf" srcId="{E59AD165-B1F6-4E79-8871-F224D14127C7}" destId="{8C749613-F692-4CE8-94CD-C53437920938}" srcOrd="1" destOrd="0" presId="urn:microsoft.com/office/officeart/2005/8/layout/list1"/>
    <dgm:cxn modelId="{EA190118-BEBB-444A-8169-02D3D4470D42}" type="presOf" srcId="{363625B2-F3C7-4A82-BE17-3A66A4820250}" destId="{C1ED5B01-FCCE-4112-ADFF-3863EED802F6}" srcOrd="1" destOrd="0" presId="urn:microsoft.com/office/officeart/2005/8/layout/list1"/>
    <dgm:cxn modelId="{96FF275E-6537-479A-833B-5FCFEDC338A1}" srcId="{EA03781C-6A6B-4A75-AA74-9317CF3A6034}" destId="{E59AD165-B1F6-4E79-8871-F224D14127C7}" srcOrd="0" destOrd="0" parTransId="{D5260ACE-299F-4F28-9D4D-ECAC5FADA3B6}" sibTransId="{15B5C5BC-1893-43D7-8CF6-945A86B44076}"/>
    <dgm:cxn modelId="{8E646C47-E77D-454F-B828-5ECCC3FEEB50}" type="presOf" srcId="{E59AD165-B1F6-4E79-8871-F224D14127C7}" destId="{97587194-6AA2-46DC-83BF-1E5D4751998B}" srcOrd="0" destOrd="0" presId="urn:microsoft.com/office/officeart/2005/8/layout/list1"/>
    <dgm:cxn modelId="{7A9F6992-DBA1-415C-B845-4888CF179B49}" type="presOf" srcId="{D6054901-71F3-44AD-BEB5-6264CDCD7C11}" destId="{BAFD2E03-217A-4698-B4A3-0BE693A15FB3}" srcOrd="0" destOrd="0" presId="urn:microsoft.com/office/officeart/2005/8/layout/list1"/>
    <dgm:cxn modelId="{444E2BA4-41F4-4980-83A7-82357D7D1E03}" type="presOf" srcId="{D6054901-71F3-44AD-BEB5-6264CDCD7C11}" destId="{F17EC81A-57EA-434F-83F9-35B965551845}" srcOrd="1" destOrd="0" presId="urn:microsoft.com/office/officeart/2005/8/layout/list1"/>
    <dgm:cxn modelId="{A289A0BC-6FD3-4A89-9C08-F3B4052C954A}" srcId="{EA03781C-6A6B-4A75-AA74-9317CF3A6034}" destId="{D6054901-71F3-44AD-BEB5-6264CDCD7C11}" srcOrd="1" destOrd="0" parTransId="{A7199BF8-987B-40C9-901C-07797295CAF2}" sibTransId="{F6591220-54F7-44C6-A4A1-015B5A155E3B}"/>
    <dgm:cxn modelId="{C72DD1CD-B087-4CD0-B80B-205A38B1E1AF}" type="presOf" srcId="{363625B2-F3C7-4A82-BE17-3A66A4820250}" destId="{CEA1A921-AC13-4B2B-ACB6-C07FD9DE09C5}" srcOrd="0" destOrd="0" presId="urn:microsoft.com/office/officeart/2005/8/layout/list1"/>
    <dgm:cxn modelId="{12BCB8D9-B4DC-4630-8C15-5F4670391FA6}" srcId="{EA03781C-6A6B-4A75-AA74-9317CF3A6034}" destId="{363625B2-F3C7-4A82-BE17-3A66A4820250}" srcOrd="2" destOrd="0" parTransId="{A3367556-A18B-4E88-A048-793621C4CC91}" sibTransId="{63E4C4E1-609C-4141-BD99-66C462D93C2E}"/>
    <dgm:cxn modelId="{6B3ABBEC-0913-4161-AD4B-F4700A47F67E}" type="presOf" srcId="{EA03781C-6A6B-4A75-AA74-9317CF3A6034}" destId="{AE929643-43FF-464C-A51B-A6BA04425656}" srcOrd="0" destOrd="0" presId="urn:microsoft.com/office/officeart/2005/8/layout/list1"/>
    <dgm:cxn modelId="{014F3B31-10C0-447B-A09E-EDB6903B6E81}" type="presParOf" srcId="{AE929643-43FF-464C-A51B-A6BA04425656}" destId="{B1D5C9F3-F642-4818-8498-587E767ACC5C}" srcOrd="0" destOrd="0" presId="urn:microsoft.com/office/officeart/2005/8/layout/list1"/>
    <dgm:cxn modelId="{5BCF233C-B1E2-4F55-A4B0-76A34CB6858D}" type="presParOf" srcId="{B1D5C9F3-F642-4818-8498-587E767ACC5C}" destId="{97587194-6AA2-46DC-83BF-1E5D4751998B}" srcOrd="0" destOrd="0" presId="urn:microsoft.com/office/officeart/2005/8/layout/list1"/>
    <dgm:cxn modelId="{F5AB161B-EBC1-4CC4-B5B8-A1E09BBB8DB2}" type="presParOf" srcId="{B1D5C9F3-F642-4818-8498-587E767ACC5C}" destId="{8C749613-F692-4CE8-94CD-C53437920938}" srcOrd="1" destOrd="0" presId="urn:microsoft.com/office/officeart/2005/8/layout/list1"/>
    <dgm:cxn modelId="{5F1069C5-BAF7-45D9-9669-EA7EADC34EF3}" type="presParOf" srcId="{AE929643-43FF-464C-A51B-A6BA04425656}" destId="{84E15021-F1B9-43C7-AC14-9297A253E7F4}" srcOrd="1" destOrd="0" presId="urn:microsoft.com/office/officeart/2005/8/layout/list1"/>
    <dgm:cxn modelId="{C7B74465-EAFA-49B4-A39F-36F1F3410E5F}" type="presParOf" srcId="{AE929643-43FF-464C-A51B-A6BA04425656}" destId="{3578CAD4-2D00-436C-8587-16DEB4A4A03B}" srcOrd="2" destOrd="0" presId="urn:microsoft.com/office/officeart/2005/8/layout/list1"/>
    <dgm:cxn modelId="{045018CA-6A30-49B7-A2F1-DB3BF3EAEB1F}" type="presParOf" srcId="{AE929643-43FF-464C-A51B-A6BA04425656}" destId="{50F36FBD-A051-4737-8B62-E6EB614454FA}" srcOrd="3" destOrd="0" presId="urn:microsoft.com/office/officeart/2005/8/layout/list1"/>
    <dgm:cxn modelId="{A0D29700-3B5E-4424-BDD0-E2ABCC0CEE8A}" type="presParOf" srcId="{AE929643-43FF-464C-A51B-A6BA04425656}" destId="{730C0F8B-6DF9-4025-AFBA-492489651D8A}" srcOrd="4" destOrd="0" presId="urn:microsoft.com/office/officeart/2005/8/layout/list1"/>
    <dgm:cxn modelId="{32C1F0D8-48B3-42B9-948B-FD7B4E62025E}" type="presParOf" srcId="{730C0F8B-6DF9-4025-AFBA-492489651D8A}" destId="{BAFD2E03-217A-4698-B4A3-0BE693A15FB3}" srcOrd="0" destOrd="0" presId="urn:microsoft.com/office/officeart/2005/8/layout/list1"/>
    <dgm:cxn modelId="{9C91A100-75A5-4EA0-BBF0-F69B2C51E159}" type="presParOf" srcId="{730C0F8B-6DF9-4025-AFBA-492489651D8A}" destId="{F17EC81A-57EA-434F-83F9-35B965551845}" srcOrd="1" destOrd="0" presId="urn:microsoft.com/office/officeart/2005/8/layout/list1"/>
    <dgm:cxn modelId="{3F52C47C-E359-4F12-83EE-2B7F614339A2}" type="presParOf" srcId="{AE929643-43FF-464C-A51B-A6BA04425656}" destId="{6C051BED-7EE4-4B4A-BFE6-22FC2167A717}" srcOrd="5" destOrd="0" presId="urn:microsoft.com/office/officeart/2005/8/layout/list1"/>
    <dgm:cxn modelId="{F02ADF91-AFEF-4534-949B-19EB854AC962}" type="presParOf" srcId="{AE929643-43FF-464C-A51B-A6BA04425656}" destId="{7A6D179E-B982-4C65-AC2C-873533EDD1E2}" srcOrd="6" destOrd="0" presId="urn:microsoft.com/office/officeart/2005/8/layout/list1"/>
    <dgm:cxn modelId="{97E65505-2C69-4DCA-8764-7611C1FE8F0D}" type="presParOf" srcId="{AE929643-43FF-464C-A51B-A6BA04425656}" destId="{9E6ECA39-6ACF-4643-A2B8-AF2F66CCA1E3}" srcOrd="7" destOrd="0" presId="urn:microsoft.com/office/officeart/2005/8/layout/list1"/>
    <dgm:cxn modelId="{C1D1C258-FFF6-4E89-AC64-67AF04CC6754}" type="presParOf" srcId="{AE929643-43FF-464C-A51B-A6BA04425656}" destId="{1A77C16E-6FCD-4B37-BF49-056F8C3964ED}" srcOrd="8" destOrd="0" presId="urn:microsoft.com/office/officeart/2005/8/layout/list1"/>
    <dgm:cxn modelId="{F9BDDA51-46DE-4F5B-8BFB-BBE93EAE3B74}" type="presParOf" srcId="{1A77C16E-6FCD-4B37-BF49-056F8C3964ED}" destId="{CEA1A921-AC13-4B2B-ACB6-C07FD9DE09C5}" srcOrd="0" destOrd="0" presId="urn:microsoft.com/office/officeart/2005/8/layout/list1"/>
    <dgm:cxn modelId="{9273938A-760F-4FD8-B750-E515B878E49C}" type="presParOf" srcId="{1A77C16E-6FCD-4B37-BF49-056F8C3964ED}" destId="{C1ED5B01-FCCE-4112-ADFF-3863EED802F6}" srcOrd="1" destOrd="0" presId="urn:microsoft.com/office/officeart/2005/8/layout/list1"/>
    <dgm:cxn modelId="{073980DD-D68B-4CCC-829F-D72775A91B29}" type="presParOf" srcId="{AE929643-43FF-464C-A51B-A6BA04425656}" destId="{6873B2EC-D65D-42E6-AFCE-8E2A99F7C4D6}" srcOrd="9" destOrd="0" presId="urn:microsoft.com/office/officeart/2005/8/layout/list1"/>
    <dgm:cxn modelId="{A1CA0587-598F-4643-B1AF-C8F592615D85}" type="presParOf" srcId="{AE929643-43FF-464C-A51B-A6BA04425656}" destId="{EDBD712D-FFEB-4FB8-AD2D-F66078957D6E}" srcOrd="10"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EDDB054-6F64-46E5-939D-812729EA3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CA58934-C36B-4FFC-81DF-DE4BDDF4BB6C}">
      <dgm:prSet phldrT="[Text]" custT="1"/>
      <dgm:spPr>
        <a:solidFill>
          <a:srgbClr val="00B050"/>
        </a:solidFill>
        <a:ln>
          <a:solidFill>
            <a:srgbClr val="00B050"/>
          </a:solidFill>
        </a:ln>
      </dgm:spPr>
      <dgm:t>
        <a:bodyPr/>
        <a:lstStyle/>
        <a:p>
          <a:r>
            <a:rPr lang="en-US" sz="2800" b="1" dirty="0"/>
            <a:t>Latin hyper-cube sampling (LHS)</a:t>
          </a:r>
        </a:p>
      </dgm:t>
    </dgm:pt>
    <dgm:pt modelId="{52FA7786-AE48-43B4-96E5-86B932B57323}" type="parTrans" cxnId="{45CBF1DF-1DC0-4411-99EA-FBDB6FA498F7}">
      <dgm:prSet/>
      <dgm:spPr/>
      <dgm:t>
        <a:bodyPr/>
        <a:lstStyle/>
        <a:p>
          <a:endParaRPr lang="en-US"/>
        </a:p>
      </dgm:t>
    </dgm:pt>
    <dgm:pt modelId="{A20F6DFA-1D03-42D8-9EB2-B117E44C60F6}" type="sibTrans" cxnId="{45CBF1DF-1DC0-4411-99EA-FBDB6FA498F7}">
      <dgm:prSet/>
      <dgm:spPr/>
      <dgm:t>
        <a:bodyPr/>
        <a:lstStyle/>
        <a:p>
          <a:endParaRPr lang="en-US"/>
        </a:p>
      </dgm:t>
    </dgm:pt>
    <dgm:pt modelId="{2F514D46-5065-4F29-997A-769D5C48825C}" type="pres">
      <dgm:prSet presAssocID="{BEDDB054-6F64-46E5-939D-812729EA3187}" presName="diagram" presStyleCnt="0">
        <dgm:presLayoutVars>
          <dgm:dir/>
          <dgm:resizeHandles val="exact"/>
        </dgm:presLayoutVars>
      </dgm:prSet>
      <dgm:spPr/>
    </dgm:pt>
    <dgm:pt modelId="{02392463-B081-49F6-B32F-1D0A75E56697}" type="pres">
      <dgm:prSet presAssocID="{5CA58934-C36B-4FFC-81DF-DE4BDDF4BB6C}" presName="node" presStyleLbl="node1" presStyleIdx="0" presStyleCnt="1" custScaleX="92157" custScaleY="20357" custLinFactNeighborY="-38841">
        <dgm:presLayoutVars>
          <dgm:bulletEnabled val="1"/>
        </dgm:presLayoutVars>
      </dgm:prSet>
      <dgm:spPr>
        <a:prstGeom prst="flowChartAlternateProcess">
          <a:avLst/>
        </a:prstGeom>
      </dgm:spPr>
    </dgm:pt>
  </dgm:ptLst>
  <dgm:cxnLst>
    <dgm:cxn modelId="{D97F1475-2D28-4045-93B0-66245DE5B846}" type="presOf" srcId="{5CA58934-C36B-4FFC-81DF-DE4BDDF4BB6C}" destId="{02392463-B081-49F6-B32F-1D0A75E56697}" srcOrd="0" destOrd="0" presId="urn:microsoft.com/office/officeart/2005/8/layout/default"/>
    <dgm:cxn modelId="{1B99C18B-4ACE-4CA0-A7C3-964BF90DEEFD}" type="presOf" srcId="{BEDDB054-6F64-46E5-939D-812729EA3187}" destId="{2F514D46-5065-4F29-997A-769D5C48825C}" srcOrd="0" destOrd="0" presId="urn:microsoft.com/office/officeart/2005/8/layout/default"/>
    <dgm:cxn modelId="{45CBF1DF-1DC0-4411-99EA-FBDB6FA498F7}" srcId="{BEDDB054-6F64-46E5-939D-812729EA3187}" destId="{5CA58934-C36B-4FFC-81DF-DE4BDDF4BB6C}" srcOrd="0" destOrd="0" parTransId="{52FA7786-AE48-43B4-96E5-86B932B57323}" sibTransId="{A20F6DFA-1D03-42D8-9EB2-B117E44C60F6}"/>
    <dgm:cxn modelId="{C09FB459-FF38-4210-817F-416A3735BCE2}" type="presParOf" srcId="{2F514D46-5065-4F29-997A-769D5C48825C}" destId="{02392463-B081-49F6-B32F-1D0A75E56697}"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2E23937-862D-435C-8F70-888BCDE5FBD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9815181-1F54-4225-9488-A96CFDBF67CD}">
      <dgm:prSet phldrT="[Text]"/>
      <dgm:spPr>
        <a:noFill/>
        <a:ln>
          <a:solidFill>
            <a:schemeClr val="bg1"/>
          </a:solidFill>
        </a:ln>
      </dgm:spPr>
      <dgm:t>
        <a:bodyPr/>
        <a:lstStyle/>
        <a:p>
          <a:r>
            <a:rPr lang="en-US" b="1" dirty="0">
              <a:solidFill>
                <a:schemeClr val="accent1">
                  <a:lumMod val="75000"/>
                </a:schemeClr>
              </a:solidFill>
            </a:rPr>
            <a:t>1000 simulations are done to calculate the mean values of the error norm for LHS nodal distribution.</a:t>
          </a:r>
        </a:p>
      </dgm:t>
    </dgm:pt>
    <dgm:pt modelId="{CF52B882-8042-49D3-BC1E-ED0EF52CAED7}" type="parTrans" cxnId="{A2282E36-1C1B-4DE0-850D-7AF5E1171E53}">
      <dgm:prSet/>
      <dgm:spPr/>
      <dgm:t>
        <a:bodyPr/>
        <a:lstStyle/>
        <a:p>
          <a:endParaRPr lang="en-US"/>
        </a:p>
      </dgm:t>
    </dgm:pt>
    <dgm:pt modelId="{BF2AFA49-5565-44EB-B4B8-33FFD7BB9974}" type="sibTrans" cxnId="{A2282E36-1C1B-4DE0-850D-7AF5E1171E53}">
      <dgm:prSet/>
      <dgm:spPr/>
      <dgm:t>
        <a:bodyPr/>
        <a:lstStyle/>
        <a:p>
          <a:endParaRPr lang="en-US"/>
        </a:p>
      </dgm:t>
    </dgm:pt>
    <dgm:pt modelId="{16A8ACCF-CD2F-41A9-83A2-1287E4973A37}" type="pres">
      <dgm:prSet presAssocID="{12E23937-862D-435C-8F70-888BCDE5FBD5}" presName="diagram" presStyleCnt="0">
        <dgm:presLayoutVars>
          <dgm:dir/>
          <dgm:resizeHandles val="exact"/>
        </dgm:presLayoutVars>
      </dgm:prSet>
      <dgm:spPr/>
    </dgm:pt>
    <dgm:pt modelId="{25960C5E-3991-4866-92DB-CE7FB02776DA}" type="pres">
      <dgm:prSet presAssocID="{B9815181-1F54-4225-9488-A96CFDBF67CD}" presName="node" presStyleLbl="node1" presStyleIdx="0" presStyleCnt="1" custScaleY="16865" custLinFactNeighborX="893" custLinFactNeighborY="1984">
        <dgm:presLayoutVars>
          <dgm:bulletEnabled val="1"/>
        </dgm:presLayoutVars>
      </dgm:prSet>
      <dgm:spPr/>
    </dgm:pt>
  </dgm:ptLst>
  <dgm:cxnLst>
    <dgm:cxn modelId="{A2282E36-1C1B-4DE0-850D-7AF5E1171E53}" srcId="{12E23937-862D-435C-8F70-888BCDE5FBD5}" destId="{B9815181-1F54-4225-9488-A96CFDBF67CD}" srcOrd="0" destOrd="0" parTransId="{CF52B882-8042-49D3-BC1E-ED0EF52CAED7}" sibTransId="{BF2AFA49-5565-44EB-B4B8-33FFD7BB9974}"/>
    <dgm:cxn modelId="{0103E83B-A81B-4F7C-ABA2-FB375592AF9A}" type="presOf" srcId="{12E23937-862D-435C-8F70-888BCDE5FBD5}" destId="{16A8ACCF-CD2F-41A9-83A2-1287E4973A37}" srcOrd="0" destOrd="0" presId="urn:microsoft.com/office/officeart/2005/8/layout/default"/>
    <dgm:cxn modelId="{58BE18C7-AA4F-4F98-AF98-FC4A57CE93D9}" type="presOf" srcId="{B9815181-1F54-4225-9488-A96CFDBF67CD}" destId="{25960C5E-3991-4866-92DB-CE7FB02776DA}" srcOrd="0" destOrd="0" presId="urn:microsoft.com/office/officeart/2005/8/layout/default"/>
    <dgm:cxn modelId="{F1F03EAE-60B2-43AC-A299-8D252C4F2C48}" type="presParOf" srcId="{16A8ACCF-CD2F-41A9-83A2-1287E4973A37}" destId="{25960C5E-3991-4866-92DB-CE7FB02776DA}" srcOrd="0" destOrd="0" presId="urn:microsoft.com/office/officeart/2005/8/layout/default"/>
  </dgm:cxnLst>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EDDB054-6F64-46E5-939D-812729EA3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CA58934-C36B-4FFC-81DF-DE4BDDF4BB6C}">
      <dgm:prSet phldrT="[Text]" custT="1"/>
      <dgm:spPr>
        <a:solidFill>
          <a:srgbClr val="00B050"/>
        </a:solidFill>
        <a:ln>
          <a:solidFill>
            <a:srgbClr val="00B050"/>
          </a:solidFill>
        </a:ln>
      </dgm:spPr>
      <dgm:t>
        <a:bodyPr/>
        <a:lstStyle/>
        <a:p>
          <a:r>
            <a:rPr lang="en-US" sz="2800" b="1" dirty="0"/>
            <a:t>Halton sampling </a:t>
          </a:r>
        </a:p>
      </dgm:t>
    </dgm:pt>
    <dgm:pt modelId="{52FA7786-AE48-43B4-96E5-86B932B57323}" type="parTrans" cxnId="{45CBF1DF-1DC0-4411-99EA-FBDB6FA498F7}">
      <dgm:prSet/>
      <dgm:spPr/>
      <dgm:t>
        <a:bodyPr/>
        <a:lstStyle/>
        <a:p>
          <a:endParaRPr lang="en-US"/>
        </a:p>
      </dgm:t>
    </dgm:pt>
    <dgm:pt modelId="{A20F6DFA-1D03-42D8-9EB2-B117E44C60F6}" type="sibTrans" cxnId="{45CBF1DF-1DC0-4411-99EA-FBDB6FA498F7}">
      <dgm:prSet/>
      <dgm:spPr/>
      <dgm:t>
        <a:bodyPr/>
        <a:lstStyle/>
        <a:p>
          <a:endParaRPr lang="en-US"/>
        </a:p>
      </dgm:t>
    </dgm:pt>
    <dgm:pt modelId="{2F514D46-5065-4F29-997A-769D5C48825C}" type="pres">
      <dgm:prSet presAssocID="{BEDDB054-6F64-46E5-939D-812729EA3187}" presName="diagram" presStyleCnt="0">
        <dgm:presLayoutVars>
          <dgm:dir/>
          <dgm:resizeHandles val="exact"/>
        </dgm:presLayoutVars>
      </dgm:prSet>
      <dgm:spPr/>
    </dgm:pt>
    <dgm:pt modelId="{02392463-B081-49F6-B32F-1D0A75E56697}" type="pres">
      <dgm:prSet presAssocID="{5CA58934-C36B-4FFC-81DF-DE4BDDF4BB6C}" presName="node" presStyleLbl="node1" presStyleIdx="0" presStyleCnt="1" custScaleX="92157" custScaleY="20357" custLinFactNeighborY="-38841">
        <dgm:presLayoutVars>
          <dgm:bulletEnabled val="1"/>
        </dgm:presLayoutVars>
      </dgm:prSet>
      <dgm:spPr>
        <a:prstGeom prst="flowChartAlternateProcess">
          <a:avLst/>
        </a:prstGeom>
      </dgm:spPr>
    </dgm:pt>
  </dgm:ptLst>
  <dgm:cxnLst>
    <dgm:cxn modelId="{85B95A37-682C-4A8B-8B63-87F8DBDD16DF}" type="presOf" srcId="{BEDDB054-6F64-46E5-939D-812729EA3187}" destId="{2F514D46-5065-4F29-997A-769D5C48825C}" srcOrd="0" destOrd="0" presId="urn:microsoft.com/office/officeart/2005/8/layout/default"/>
    <dgm:cxn modelId="{30EBEFCB-24BE-4519-B90C-047E66A1DF59}" type="presOf" srcId="{5CA58934-C36B-4FFC-81DF-DE4BDDF4BB6C}" destId="{02392463-B081-49F6-B32F-1D0A75E56697}" srcOrd="0" destOrd="0" presId="urn:microsoft.com/office/officeart/2005/8/layout/default"/>
    <dgm:cxn modelId="{45CBF1DF-1DC0-4411-99EA-FBDB6FA498F7}" srcId="{BEDDB054-6F64-46E5-939D-812729EA3187}" destId="{5CA58934-C36B-4FFC-81DF-DE4BDDF4BB6C}" srcOrd="0" destOrd="0" parTransId="{52FA7786-AE48-43B4-96E5-86B932B57323}" sibTransId="{A20F6DFA-1D03-42D8-9EB2-B117E44C60F6}"/>
    <dgm:cxn modelId="{7B7FA585-E59C-41A6-9C7F-1AE345C386F1}" type="presParOf" srcId="{2F514D46-5065-4F29-997A-769D5C48825C}" destId="{02392463-B081-49F6-B32F-1D0A75E56697}"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EDDB054-6F64-46E5-939D-812729EA3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CA58934-C36B-4FFC-81DF-DE4BDDF4BB6C}">
      <dgm:prSet phldrT="[Text]" custT="1"/>
      <dgm:spPr>
        <a:solidFill>
          <a:srgbClr val="00B050"/>
        </a:solidFill>
        <a:ln>
          <a:solidFill>
            <a:srgbClr val="00B050"/>
          </a:solidFill>
        </a:ln>
      </dgm:spPr>
      <dgm:t>
        <a:bodyPr/>
        <a:lstStyle/>
        <a:p>
          <a:r>
            <a:rPr lang="en-US" sz="2800" b="1" dirty="0"/>
            <a:t>Sobol sampling (LHS)</a:t>
          </a:r>
        </a:p>
      </dgm:t>
    </dgm:pt>
    <dgm:pt modelId="{52FA7786-AE48-43B4-96E5-86B932B57323}" type="parTrans" cxnId="{45CBF1DF-1DC0-4411-99EA-FBDB6FA498F7}">
      <dgm:prSet/>
      <dgm:spPr/>
      <dgm:t>
        <a:bodyPr/>
        <a:lstStyle/>
        <a:p>
          <a:endParaRPr lang="en-US"/>
        </a:p>
      </dgm:t>
    </dgm:pt>
    <dgm:pt modelId="{A20F6DFA-1D03-42D8-9EB2-B117E44C60F6}" type="sibTrans" cxnId="{45CBF1DF-1DC0-4411-99EA-FBDB6FA498F7}">
      <dgm:prSet/>
      <dgm:spPr/>
      <dgm:t>
        <a:bodyPr/>
        <a:lstStyle/>
        <a:p>
          <a:endParaRPr lang="en-US"/>
        </a:p>
      </dgm:t>
    </dgm:pt>
    <dgm:pt modelId="{2F514D46-5065-4F29-997A-769D5C48825C}" type="pres">
      <dgm:prSet presAssocID="{BEDDB054-6F64-46E5-939D-812729EA3187}" presName="diagram" presStyleCnt="0">
        <dgm:presLayoutVars>
          <dgm:dir/>
          <dgm:resizeHandles val="exact"/>
        </dgm:presLayoutVars>
      </dgm:prSet>
      <dgm:spPr/>
    </dgm:pt>
    <dgm:pt modelId="{02392463-B081-49F6-B32F-1D0A75E56697}" type="pres">
      <dgm:prSet presAssocID="{5CA58934-C36B-4FFC-81DF-DE4BDDF4BB6C}" presName="node" presStyleLbl="node1" presStyleIdx="0" presStyleCnt="1" custScaleX="92157" custScaleY="20357" custLinFactNeighborY="-38841">
        <dgm:presLayoutVars>
          <dgm:bulletEnabled val="1"/>
        </dgm:presLayoutVars>
      </dgm:prSet>
      <dgm:spPr>
        <a:prstGeom prst="flowChartAlternateProcess">
          <a:avLst/>
        </a:prstGeom>
      </dgm:spPr>
    </dgm:pt>
  </dgm:ptLst>
  <dgm:cxnLst>
    <dgm:cxn modelId="{D9DAABB9-37B0-4641-A533-0B6A3D219FBE}" type="presOf" srcId="{BEDDB054-6F64-46E5-939D-812729EA3187}" destId="{2F514D46-5065-4F29-997A-769D5C48825C}" srcOrd="0" destOrd="0" presId="urn:microsoft.com/office/officeart/2005/8/layout/default"/>
    <dgm:cxn modelId="{45CBF1DF-1DC0-4411-99EA-FBDB6FA498F7}" srcId="{BEDDB054-6F64-46E5-939D-812729EA3187}" destId="{5CA58934-C36B-4FFC-81DF-DE4BDDF4BB6C}" srcOrd="0" destOrd="0" parTransId="{52FA7786-AE48-43B4-96E5-86B932B57323}" sibTransId="{A20F6DFA-1D03-42D8-9EB2-B117E44C60F6}"/>
    <dgm:cxn modelId="{ADCCB7F1-D2B1-4FA5-923F-84211DE3FF2C}" type="presOf" srcId="{5CA58934-C36B-4FFC-81DF-DE4BDDF4BB6C}" destId="{02392463-B081-49F6-B32F-1D0A75E56697}" srcOrd="0" destOrd="0" presId="urn:microsoft.com/office/officeart/2005/8/layout/default"/>
    <dgm:cxn modelId="{274B1D58-309C-4E08-A2A6-976CC92CF322}" type="presParOf" srcId="{2F514D46-5065-4F29-997A-769D5C48825C}" destId="{02392463-B081-49F6-B32F-1D0A75E56697}"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2E23937-862D-435C-8F70-888BCDE5FBD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9815181-1F54-4225-9488-A96CFDBF67CD}">
      <dgm:prSet phldrT="[Text]"/>
      <dgm:spPr>
        <a:noFill/>
        <a:ln>
          <a:solidFill>
            <a:schemeClr val="bg1"/>
          </a:solidFill>
        </a:ln>
      </dgm:spPr>
      <dgm:t>
        <a:bodyPr/>
        <a:lstStyle/>
        <a:p>
          <a:r>
            <a:rPr lang="en-US" b="1" dirty="0">
              <a:solidFill>
                <a:schemeClr val="accent1">
                  <a:lumMod val="75000"/>
                </a:schemeClr>
              </a:solidFill>
            </a:rPr>
            <a:t>1000 simulations are done to calculate the mean values of the error norm for sobol sampling nodal distribution.</a:t>
          </a:r>
        </a:p>
      </dgm:t>
    </dgm:pt>
    <dgm:pt modelId="{CF52B882-8042-49D3-BC1E-ED0EF52CAED7}" type="parTrans" cxnId="{A2282E36-1C1B-4DE0-850D-7AF5E1171E53}">
      <dgm:prSet/>
      <dgm:spPr/>
      <dgm:t>
        <a:bodyPr/>
        <a:lstStyle/>
        <a:p>
          <a:endParaRPr lang="en-US"/>
        </a:p>
      </dgm:t>
    </dgm:pt>
    <dgm:pt modelId="{BF2AFA49-5565-44EB-B4B8-33FFD7BB9974}" type="sibTrans" cxnId="{A2282E36-1C1B-4DE0-850D-7AF5E1171E53}">
      <dgm:prSet/>
      <dgm:spPr/>
      <dgm:t>
        <a:bodyPr/>
        <a:lstStyle/>
        <a:p>
          <a:endParaRPr lang="en-US"/>
        </a:p>
      </dgm:t>
    </dgm:pt>
    <dgm:pt modelId="{16A8ACCF-CD2F-41A9-83A2-1287E4973A37}" type="pres">
      <dgm:prSet presAssocID="{12E23937-862D-435C-8F70-888BCDE5FBD5}" presName="diagram" presStyleCnt="0">
        <dgm:presLayoutVars>
          <dgm:dir/>
          <dgm:resizeHandles val="exact"/>
        </dgm:presLayoutVars>
      </dgm:prSet>
      <dgm:spPr/>
    </dgm:pt>
    <dgm:pt modelId="{25960C5E-3991-4866-92DB-CE7FB02776DA}" type="pres">
      <dgm:prSet presAssocID="{B9815181-1F54-4225-9488-A96CFDBF67CD}" presName="node" presStyleLbl="node1" presStyleIdx="0" presStyleCnt="1" custScaleY="16865" custLinFactNeighborX="893" custLinFactNeighborY="1984">
        <dgm:presLayoutVars>
          <dgm:bulletEnabled val="1"/>
        </dgm:presLayoutVars>
      </dgm:prSet>
      <dgm:spPr/>
    </dgm:pt>
  </dgm:ptLst>
  <dgm:cxnLst>
    <dgm:cxn modelId="{A2282E36-1C1B-4DE0-850D-7AF5E1171E53}" srcId="{12E23937-862D-435C-8F70-888BCDE5FBD5}" destId="{B9815181-1F54-4225-9488-A96CFDBF67CD}" srcOrd="0" destOrd="0" parTransId="{CF52B882-8042-49D3-BC1E-ED0EF52CAED7}" sibTransId="{BF2AFA49-5565-44EB-B4B8-33FFD7BB9974}"/>
    <dgm:cxn modelId="{1491396D-A47D-4999-A4A1-0F9D91E817DF}" type="presOf" srcId="{12E23937-862D-435C-8F70-888BCDE5FBD5}" destId="{16A8ACCF-CD2F-41A9-83A2-1287E4973A37}" srcOrd="0" destOrd="0" presId="urn:microsoft.com/office/officeart/2005/8/layout/default"/>
    <dgm:cxn modelId="{16D84DBA-26B7-4CDC-B5EA-3F835CC88740}" type="presOf" srcId="{B9815181-1F54-4225-9488-A96CFDBF67CD}" destId="{25960C5E-3991-4866-92DB-CE7FB02776DA}" srcOrd="0" destOrd="0" presId="urn:microsoft.com/office/officeart/2005/8/layout/default"/>
    <dgm:cxn modelId="{4FA2B440-B989-4809-A64E-67AF62B16FCF}" type="presParOf" srcId="{16A8ACCF-CD2F-41A9-83A2-1287E4973A37}" destId="{25960C5E-3991-4866-92DB-CE7FB02776DA}" srcOrd="0" destOrd="0" presId="urn:microsoft.com/office/officeart/2005/8/layout/default"/>
  </dgm:cxnLst>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EDDB054-6F64-46E5-939D-812729EA3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CA58934-C36B-4FFC-81DF-DE4BDDF4BB6C}">
      <dgm:prSet phldrT="[Text]" custT="1"/>
      <dgm:spPr>
        <a:solidFill>
          <a:srgbClr val="00B050"/>
        </a:solidFill>
        <a:ln>
          <a:solidFill>
            <a:srgbClr val="00B050"/>
          </a:solidFill>
        </a:ln>
      </dgm:spPr>
      <dgm:t>
        <a:bodyPr/>
        <a:lstStyle/>
        <a:p>
          <a:r>
            <a:rPr lang="en-US" sz="2800" b="1" dirty="0"/>
            <a:t>Comparison of proposed nodal distributions</a:t>
          </a:r>
        </a:p>
      </dgm:t>
    </dgm:pt>
    <dgm:pt modelId="{52FA7786-AE48-43B4-96E5-86B932B57323}" type="parTrans" cxnId="{45CBF1DF-1DC0-4411-99EA-FBDB6FA498F7}">
      <dgm:prSet/>
      <dgm:spPr/>
      <dgm:t>
        <a:bodyPr/>
        <a:lstStyle/>
        <a:p>
          <a:endParaRPr lang="en-US"/>
        </a:p>
      </dgm:t>
    </dgm:pt>
    <dgm:pt modelId="{A20F6DFA-1D03-42D8-9EB2-B117E44C60F6}" type="sibTrans" cxnId="{45CBF1DF-1DC0-4411-99EA-FBDB6FA498F7}">
      <dgm:prSet/>
      <dgm:spPr/>
      <dgm:t>
        <a:bodyPr/>
        <a:lstStyle/>
        <a:p>
          <a:endParaRPr lang="en-US"/>
        </a:p>
      </dgm:t>
    </dgm:pt>
    <dgm:pt modelId="{2F514D46-5065-4F29-997A-769D5C48825C}" type="pres">
      <dgm:prSet presAssocID="{BEDDB054-6F64-46E5-939D-812729EA3187}" presName="diagram" presStyleCnt="0">
        <dgm:presLayoutVars>
          <dgm:dir/>
          <dgm:resizeHandles val="exact"/>
        </dgm:presLayoutVars>
      </dgm:prSet>
      <dgm:spPr/>
    </dgm:pt>
    <dgm:pt modelId="{02392463-B081-49F6-B32F-1D0A75E56697}" type="pres">
      <dgm:prSet presAssocID="{5CA58934-C36B-4FFC-81DF-DE4BDDF4BB6C}" presName="node" presStyleLbl="node1" presStyleIdx="0" presStyleCnt="1" custScaleX="92157" custScaleY="20357" custLinFactNeighborY="-40475">
        <dgm:presLayoutVars>
          <dgm:bulletEnabled val="1"/>
        </dgm:presLayoutVars>
      </dgm:prSet>
      <dgm:spPr>
        <a:prstGeom prst="flowChartAlternateProcess">
          <a:avLst/>
        </a:prstGeom>
      </dgm:spPr>
    </dgm:pt>
  </dgm:ptLst>
  <dgm:cxnLst>
    <dgm:cxn modelId="{BB7F3377-B073-491C-9EF3-1BE56396EB7D}" type="presOf" srcId="{5CA58934-C36B-4FFC-81DF-DE4BDDF4BB6C}" destId="{02392463-B081-49F6-B32F-1D0A75E56697}" srcOrd="0" destOrd="0" presId="urn:microsoft.com/office/officeart/2005/8/layout/default"/>
    <dgm:cxn modelId="{45CBF1DF-1DC0-4411-99EA-FBDB6FA498F7}" srcId="{BEDDB054-6F64-46E5-939D-812729EA3187}" destId="{5CA58934-C36B-4FFC-81DF-DE4BDDF4BB6C}" srcOrd="0" destOrd="0" parTransId="{52FA7786-AE48-43B4-96E5-86B932B57323}" sibTransId="{A20F6DFA-1D03-42D8-9EB2-B117E44C60F6}"/>
    <dgm:cxn modelId="{329965EB-A375-411B-A5C9-C0BBE6E7420A}" type="presOf" srcId="{BEDDB054-6F64-46E5-939D-812729EA3187}" destId="{2F514D46-5065-4F29-997A-769D5C48825C}" srcOrd="0" destOrd="0" presId="urn:microsoft.com/office/officeart/2005/8/layout/default"/>
    <dgm:cxn modelId="{0233EBEB-85D4-4C3A-B044-D8B31D5B789F}" type="presParOf" srcId="{2F514D46-5065-4F29-997A-769D5C48825C}" destId="{02392463-B081-49F6-B32F-1D0A75E56697}"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4978EE-649E-4175-AF04-03210E1A2B3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C568F0E-1025-4B46-BF38-1999B5A8B5E8}">
      <dgm:prSet phldrT="[Text]" custT="1"/>
      <dgm:spPr>
        <a:solidFill>
          <a:srgbClr val="92D050"/>
        </a:solidFill>
      </dgm:spPr>
      <dgm:t>
        <a:bodyPr/>
        <a:lstStyle/>
        <a:p>
          <a:r>
            <a:rPr lang="en-US" sz="2400" b="1" dirty="0"/>
            <a:t>Mesh-less methods</a:t>
          </a:r>
        </a:p>
      </dgm:t>
    </dgm:pt>
    <dgm:pt modelId="{38D4EC44-DF18-4624-AE07-3FCB0AD8DA10}" type="parTrans" cxnId="{7E03601C-F0F1-4A05-8C6D-E94A2CA37EF5}">
      <dgm:prSet/>
      <dgm:spPr/>
      <dgm:t>
        <a:bodyPr/>
        <a:lstStyle/>
        <a:p>
          <a:endParaRPr lang="en-US"/>
        </a:p>
      </dgm:t>
    </dgm:pt>
    <dgm:pt modelId="{70A6E8E6-97F2-4208-87DC-FA504D86C7B8}" type="sibTrans" cxnId="{7E03601C-F0F1-4A05-8C6D-E94A2CA37EF5}">
      <dgm:prSet/>
      <dgm:spPr/>
      <dgm:t>
        <a:bodyPr/>
        <a:lstStyle/>
        <a:p>
          <a:endParaRPr lang="en-US"/>
        </a:p>
      </dgm:t>
    </dgm:pt>
    <dgm:pt modelId="{534955C4-D610-4A8C-B4C9-49E882253C84}" type="pres">
      <dgm:prSet presAssocID="{B44978EE-649E-4175-AF04-03210E1A2B30}" presName="diagram" presStyleCnt="0">
        <dgm:presLayoutVars>
          <dgm:dir/>
          <dgm:resizeHandles val="exact"/>
        </dgm:presLayoutVars>
      </dgm:prSet>
      <dgm:spPr/>
    </dgm:pt>
    <dgm:pt modelId="{79687278-729B-476E-A541-6CB0048CBA1E}" type="pres">
      <dgm:prSet presAssocID="{CC568F0E-1025-4B46-BF38-1999B5A8B5E8}" presName="node" presStyleLbl="node1" presStyleIdx="0" presStyleCnt="1">
        <dgm:presLayoutVars>
          <dgm:bulletEnabled val="1"/>
        </dgm:presLayoutVars>
      </dgm:prSet>
      <dgm:spPr>
        <a:prstGeom prst="irregularSeal2">
          <a:avLst/>
        </a:prstGeom>
      </dgm:spPr>
    </dgm:pt>
  </dgm:ptLst>
  <dgm:cxnLst>
    <dgm:cxn modelId="{486E3C0E-5EDD-4000-8A77-4C69C06278E1}" type="presOf" srcId="{B44978EE-649E-4175-AF04-03210E1A2B30}" destId="{534955C4-D610-4A8C-B4C9-49E882253C84}" srcOrd="0" destOrd="0" presId="urn:microsoft.com/office/officeart/2005/8/layout/default"/>
    <dgm:cxn modelId="{7E03601C-F0F1-4A05-8C6D-E94A2CA37EF5}" srcId="{B44978EE-649E-4175-AF04-03210E1A2B30}" destId="{CC568F0E-1025-4B46-BF38-1999B5A8B5E8}" srcOrd="0" destOrd="0" parTransId="{38D4EC44-DF18-4624-AE07-3FCB0AD8DA10}" sibTransId="{70A6E8E6-97F2-4208-87DC-FA504D86C7B8}"/>
    <dgm:cxn modelId="{05D166C0-DC1E-44FC-9BE4-86FED014567B}" type="presOf" srcId="{CC568F0E-1025-4B46-BF38-1999B5A8B5E8}" destId="{79687278-729B-476E-A541-6CB0048CBA1E}" srcOrd="0" destOrd="0" presId="urn:microsoft.com/office/officeart/2005/8/layout/default"/>
    <dgm:cxn modelId="{56E32E0D-23E6-419F-8836-04AD64DA9422}" type="presParOf" srcId="{534955C4-D610-4A8C-B4C9-49E882253C84}" destId="{79687278-729B-476E-A541-6CB0048CBA1E}" srcOrd="0" destOrd="0" presId="urn:microsoft.com/office/officeart/2005/8/layout/defaul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EDDB054-6F64-46E5-939D-812729EA3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CA58934-C36B-4FFC-81DF-DE4BDDF4BB6C}">
      <dgm:prSet phldrT="[Text]" custT="1"/>
      <dgm:spPr>
        <a:solidFill>
          <a:srgbClr val="00B050"/>
        </a:solidFill>
        <a:ln>
          <a:solidFill>
            <a:srgbClr val="00B050"/>
          </a:solidFill>
        </a:ln>
      </dgm:spPr>
      <dgm:t>
        <a:bodyPr/>
        <a:lstStyle/>
        <a:p>
          <a:r>
            <a:rPr lang="en-US" sz="2800" b="1" dirty="0"/>
            <a:t>Comparison of proposed nodal distributions</a:t>
          </a:r>
        </a:p>
      </dgm:t>
    </dgm:pt>
    <dgm:pt modelId="{52FA7786-AE48-43B4-96E5-86B932B57323}" type="parTrans" cxnId="{45CBF1DF-1DC0-4411-99EA-FBDB6FA498F7}">
      <dgm:prSet/>
      <dgm:spPr/>
      <dgm:t>
        <a:bodyPr/>
        <a:lstStyle/>
        <a:p>
          <a:endParaRPr lang="en-US"/>
        </a:p>
      </dgm:t>
    </dgm:pt>
    <dgm:pt modelId="{A20F6DFA-1D03-42D8-9EB2-B117E44C60F6}" type="sibTrans" cxnId="{45CBF1DF-1DC0-4411-99EA-FBDB6FA498F7}">
      <dgm:prSet/>
      <dgm:spPr/>
      <dgm:t>
        <a:bodyPr/>
        <a:lstStyle/>
        <a:p>
          <a:endParaRPr lang="en-US"/>
        </a:p>
      </dgm:t>
    </dgm:pt>
    <dgm:pt modelId="{2F514D46-5065-4F29-997A-769D5C48825C}" type="pres">
      <dgm:prSet presAssocID="{BEDDB054-6F64-46E5-939D-812729EA3187}" presName="diagram" presStyleCnt="0">
        <dgm:presLayoutVars>
          <dgm:dir/>
          <dgm:resizeHandles val="exact"/>
        </dgm:presLayoutVars>
      </dgm:prSet>
      <dgm:spPr/>
    </dgm:pt>
    <dgm:pt modelId="{02392463-B081-49F6-B32F-1D0A75E56697}" type="pres">
      <dgm:prSet presAssocID="{5CA58934-C36B-4FFC-81DF-DE4BDDF4BB6C}" presName="node" presStyleLbl="node1" presStyleIdx="0" presStyleCnt="1" custScaleX="92157" custScaleY="20357" custLinFactNeighborY="-40475">
        <dgm:presLayoutVars>
          <dgm:bulletEnabled val="1"/>
        </dgm:presLayoutVars>
      </dgm:prSet>
      <dgm:spPr>
        <a:prstGeom prst="flowChartAlternateProcess">
          <a:avLst/>
        </a:prstGeom>
      </dgm:spPr>
    </dgm:pt>
  </dgm:ptLst>
  <dgm:cxnLst>
    <dgm:cxn modelId="{97C5F069-FF9C-424D-BB68-3F3196E58804}" type="presOf" srcId="{5CA58934-C36B-4FFC-81DF-DE4BDDF4BB6C}" destId="{02392463-B081-49F6-B32F-1D0A75E56697}" srcOrd="0" destOrd="0" presId="urn:microsoft.com/office/officeart/2005/8/layout/default"/>
    <dgm:cxn modelId="{45CBF1DF-1DC0-4411-99EA-FBDB6FA498F7}" srcId="{BEDDB054-6F64-46E5-939D-812729EA3187}" destId="{5CA58934-C36B-4FFC-81DF-DE4BDDF4BB6C}" srcOrd="0" destOrd="0" parTransId="{52FA7786-AE48-43B4-96E5-86B932B57323}" sibTransId="{A20F6DFA-1D03-42D8-9EB2-B117E44C60F6}"/>
    <dgm:cxn modelId="{0AB69AFA-4680-49B3-867A-7F4DE72CF2C7}" type="presOf" srcId="{BEDDB054-6F64-46E5-939D-812729EA3187}" destId="{2F514D46-5065-4F29-997A-769D5C48825C}" srcOrd="0" destOrd="0" presId="urn:microsoft.com/office/officeart/2005/8/layout/default"/>
    <dgm:cxn modelId="{CC2FF046-8160-4430-88E5-7D3B6AE4A9FE}" type="presParOf" srcId="{2F514D46-5065-4F29-997A-769D5C48825C}" destId="{02392463-B081-49F6-B32F-1D0A75E56697}"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EDDB054-6F64-46E5-939D-812729EA3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CA58934-C36B-4FFC-81DF-DE4BDDF4BB6C}">
      <dgm:prSet phldrT="[Text]" custT="1"/>
      <dgm:spPr>
        <a:solidFill>
          <a:srgbClr val="00B050"/>
        </a:solidFill>
        <a:ln>
          <a:solidFill>
            <a:srgbClr val="00B050"/>
          </a:solidFill>
        </a:ln>
      </dgm:spPr>
      <dgm:t>
        <a:bodyPr/>
        <a:lstStyle/>
        <a:p>
          <a:r>
            <a:rPr lang="en-US" sz="2800" b="1" dirty="0"/>
            <a:t>Comparison of proposed nodal distributions</a:t>
          </a:r>
        </a:p>
      </dgm:t>
    </dgm:pt>
    <dgm:pt modelId="{52FA7786-AE48-43B4-96E5-86B932B57323}" type="parTrans" cxnId="{45CBF1DF-1DC0-4411-99EA-FBDB6FA498F7}">
      <dgm:prSet/>
      <dgm:spPr/>
      <dgm:t>
        <a:bodyPr/>
        <a:lstStyle/>
        <a:p>
          <a:endParaRPr lang="en-US"/>
        </a:p>
      </dgm:t>
    </dgm:pt>
    <dgm:pt modelId="{A20F6DFA-1D03-42D8-9EB2-B117E44C60F6}" type="sibTrans" cxnId="{45CBF1DF-1DC0-4411-99EA-FBDB6FA498F7}">
      <dgm:prSet/>
      <dgm:spPr/>
      <dgm:t>
        <a:bodyPr/>
        <a:lstStyle/>
        <a:p>
          <a:endParaRPr lang="en-US"/>
        </a:p>
      </dgm:t>
    </dgm:pt>
    <dgm:pt modelId="{2F514D46-5065-4F29-997A-769D5C48825C}" type="pres">
      <dgm:prSet presAssocID="{BEDDB054-6F64-46E5-939D-812729EA3187}" presName="diagram" presStyleCnt="0">
        <dgm:presLayoutVars>
          <dgm:dir/>
          <dgm:resizeHandles val="exact"/>
        </dgm:presLayoutVars>
      </dgm:prSet>
      <dgm:spPr/>
    </dgm:pt>
    <dgm:pt modelId="{02392463-B081-49F6-B32F-1D0A75E56697}" type="pres">
      <dgm:prSet presAssocID="{5CA58934-C36B-4FFC-81DF-DE4BDDF4BB6C}" presName="node" presStyleLbl="node1" presStyleIdx="0" presStyleCnt="1" custScaleX="97745" custScaleY="20357" custLinFactNeighborY="-40475">
        <dgm:presLayoutVars>
          <dgm:bulletEnabled val="1"/>
        </dgm:presLayoutVars>
      </dgm:prSet>
      <dgm:spPr>
        <a:prstGeom prst="flowChartAlternateProcess">
          <a:avLst/>
        </a:prstGeom>
      </dgm:spPr>
    </dgm:pt>
  </dgm:ptLst>
  <dgm:cxnLst>
    <dgm:cxn modelId="{7426AE4C-015D-4C61-9C9E-C6B9D3341E55}" type="presOf" srcId="{5CA58934-C36B-4FFC-81DF-DE4BDDF4BB6C}" destId="{02392463-B081-49F6-B32F-1D0A75E56697}" srcOrd="0" destOrd="0" presId="urn:microsoft.com/office/officeart/2005/8/layout/default"/>
    <dgm:cxn modelId="{C788AB4F-2D75-483A-A247-DDDB3781B488}" type="presOf" srcId="{BEDDB054-6F64-46E5-939D-812729EA3187}" destId="{2F514D46-5065-4F29-997A-769D5C48825C}" srcOrd="0" destOrd="0" presId="urn:microsoft.com/office/officeart/2005/8/layout/default"/>
    <dgm:cxn modelId="{45CBF1DF-1DC0-4411-99EA-FBDB6FA498F7}" srcId="{BEDDB054-6F64-46E5-939D-812729EA3187}" destId="{5CA58934-C36B-4FFC-81DF-DE4BDDF4BB6C}" srcOrd="0" destOrd="0" parTransId="{52FA7786-AE48-43B4-96E5-86B932B57323}" sibTransId="{A20F6DFA-1D03-42D8-9EB2-B117E44C60F6}"/>
    <dgm:cxn modelId="{447243AA-BFC7-405E-BC05-1C3C6640FB03}" type="presParOf" srcId="{2F514D46-5065-4F29-997A-769D5C48825C}" destId="{02392463-B081-49F6-B32F-1D0A75E56697}"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EDDB054-6F64-46E5-939D-812729EA3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CA58934-C36B-4FFC-81DF-DE4BDDF4BB6C}">
      <dgm:prSet phldrT="[Text]" custT="1"/>
      <dgm:spPr>
        <a:solidFill>
          <a:srgbClr val="00B050"/>
        </a:solidFill>
        <a:ln>
          <a:solidFill>
            <a:srgbClr val="00B050"/>
          </a:solidFill>
        </a:ln>
      </dgm:spPr>
      <dgm:t>
        <a:bodyPr/>
        <a:lstStyle/>
        <a:p>
          <a:r>
            <a:rPr lang="en-US" sz="2800" b="1" dirty="0"/>
            <a:t>Comparison of proposed nodal distributions</a:t>
          </a:r>
        </a:p>
      </dgm:t>
    </dgm:pt>
    <dgm:pt modelId="{52FA7786-AE48-43B4-96E5-86B932B57323}" type="parTrans" cxnId="{45CBF1DF-1DC0-4411-99EA-FBDB6FA498F7}">
      <dgm:prSet/>
      <dgm:spPr/>
      <dgm:t>
        <a:bodyPr/>
        <a:lstStyle/>
        <a:p>
          <a:endParaRPr lang="en-US"/>
        </a:p>
      </dgm:t>
    </dgm:pt>
    <dgm:pt modelId="{A20F6DFA-1D03-42D8-9EB2-B117E44C60F6}" type="sibTrans" cxnId="{45CBF1DF-1DC0-4411-99EA-FBDB6FA498F7}">
      <dgm:prSet/>
      <dgm:spPr/>
      <dgm:t>
        <a:bodyPr/>
        <a:lstStyle/>
        <a:p>
          <a:endParaRPr lang="en-US"/>
        </a:p>
      </dgm:t>
    </dgm:pt>
    <dgm:pt modelId="{2F514D46-5065-4F29-997A-769D5C48825C}" type="pres">
      <dgm:prSet presAssocID="{BEDDB054-6F64-46E5-939D-812729EA3187}" presName="diagram" presStyleCnt="0">
        <dgm:presLayoutVars>
          <dgm:dir/>
          <dgm:resizeHandles val="exact"/>
        </dgm:presLayoutVars>
      </dgm:prSet>
      <dgm:spPr/>
    </dgm:pt>
    <dgm:pt modelId="{02392463-B081-49F6-B32F-1D0A75E56697}" type="pres">
      <dgm:prSet presAssocID="{5CA58934-C36B-4FFC-81DF-DE4BDDF4BB6C}" presName="node" presStyleLbl="node1" presStyleIdx="0" presStyleCnt="1" custScaleX="92157" custScaleY="20357" custLinFactNeighborY="-40475">
        <dgm:presLayoutVars>
          <dgm:bulletEnabled val="1"/>
        </dgm:presLayoutVars>
      </dgm:prSet>
      <dgm:spPr>
        <a:prstGeom prst="flowChartAlternateProcess">
          <a:avLst/>
        </a:prstGeom>
      </dgm:spPr>
    </dgm:pt>
  </dgm:ptLst>
  <dgm:cxnLst>
    <dgm:cxn modelId="{EE6D3D55-805D-44FA-9E11-7DF8A0E28BA4}" type="presOf" srcId="{5CA58934-C36B-4FFC-81DF-DE4BDDF4BB6C}" destId="{02392463-B081-49F6-B32F-1D0A75E56697}" srcOrd="0" destOrd="0" presId="urn:microsoft.com/office/officeart/2005/8/layout/default"/>
    <dgm:cxn modelId="{45CBF1DF-1DC0-4411-99EA-FBDB6FA498F7}" srcId="{BEDDB054-6F64-46E5-939D-812729EA3187}" destId="{5CA58934-C36B-4FFC-81DF-DE4BDDF4BB6C}" srcOrd="0" destOrd="0" parTransId="{52FA7786-AE48-43B4-96E5-86B932B57323}" sibTransId="{A20F6DFA-1D03-42D8-9EB2-B117E44C60F6}"/>
    <dgm:cxn modelId="{63BF65F2-CC4C-40C4-8036-C64015565921}" type="presOf" srcId="{BEDDB054-6F64-46E5-939D-812729EA3187}" destId="{2F514D46-5065-4F29-997A-769D5C48825C}" srcOrd="0" destOrd="0" presId="urn:microsoft.com/office/officeart/2005/8/layout/default"/>
    <dgm:cxn modelId="{7FC89A3E-E2B9-4EDB-8869-140E768D5C7F}" type="presParOf" srcId="{2F514D46-5065-4F29-997A-769D5C48825C}" destId="{02392463-B081-49F6-B32F-1D0A75E56697}"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EDDB054-6F64-46E5-939D-812729EA3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CA58934-C36B-4FFC-81DF-DE4BDDF4BB6C}">
      <dgm:prSet phldrT="[Text]" custT="1"/>
      <dgm:spPr>
        <a:solidFill>
          <a:srgbClr val="00B050"/>
        </a:solidFill>
        <a:ln>
          <a:solidFill>
            <a:srgbClr val="00B050"/>
          </a:solidFill>
        </a:ln>
      </dgm:spPr>
      <dgm:t>
        <a:bodyPr/>
        <a:lstStyle/>
        <a:p>
          <a:r>
            <a:rPr lang="en-US" sz="2800" b="1" dirty="0"/>
            <a:t>Comparison of proposed nodal distributions</a:t>
          </a:r>
        </a:p>
      </dgm:t>
    </dgm:pt>
    <dgm:pt modelId="{52FA7786-AE48-43B4-96E5-86B932B57323}" type="parTrans" cxnId="{45CBF1DF-1DC0-4411-99EA-FBDB6FA498F7}">
      <dgm:prSet/>
      <dgm:spPr/>
      <dgm:t>
        <a:bodyPr/>
        <a:lstStyle/>
        <a:p>
          <a:endParaRPr lang="en-US"/>
        </a:p>
      </dgm:t>
    </dgm:pt>
    <dgm:pt modelId="{A20F6DFA-1D03-42D8-9EB2-B117E44C60F6}" type="sibTrans" cxnId="{45CBF1DF-1DC0-4411-99EA-FBDB6FA498F7}">
      <dgm:prSet/>
      <dgm:spPr/>
      <dgm:t>
        <a:bodyPr/>
        <a:lstStyle/>
        <a:p>
          <a:endParaRPr lang="en-US"/>
        </a:p>
      </dgm:t>
    </dgm:pt>
    <dgm:pt modelId="{2F514D46-5065-4F29-997A-769D5C48825C}" type="pres">
      <dgm:prSet presAssocID="{BEDDB054-6F64-46E5-939D-812729EA3187}" presName="diagram" presStyleCnt="0">
        <dgm:presLayoutVars>
          <dgm:dir/>
          <dgm:resizeHandles val="exact"/>
        </dgm:presLayoutVars>
      </dgm:prSet>
      <dgm:spPr/>
    </dgm:pt>
    <dgm:pt modelId="{02392463-B081-49F6-B32F-1D0A75E56697}" type="pres">
      <dgm:prSet presAssocID="{5CA58934-C36B-4FFC-81DF-DE4BDDF4BB6C}" presName="node" presStyleLbl="node1" presStyleIdx="0" presStyleCnt="1" custScaleX="92157" custScaleY="20357" custLinFactNeighborY="-38841">
        <dgm:presLayoutVars>
          <dgm:bulletEnabled val="1"/>
        </dgm:presLayoutVars>
      </dgm:prSet>
      <dgm:spPr>
        <a:prstGeom prst="flowChartAlternateProcess">
          <a:avLst/>
        </a:prstGeom>
      </dgm:spPr>
    </dgm:pt>
  </dgm:ptLst>
  <dgm:cxnLst>
    <dgm:cxn modelId="{A97EE1D7-B533-4EF4-9552-0516FB92940D}" type="presOf" srcId="{BEDDB054-6F64-46E5-939D-812729EA3187}" destId="{2F514D46-5065-4F29-997A-769D5C48825C}" srcOrd="0" destOrd="0" presId="urn:microsoft.com/office/officeart/2005/8/layout/default"/>
    <dgm:cxn modelId="{A89B52DE-260C-48FC-85E0-99C039062B0C}" type="presOf" srcId="{5CA58934-C36B-4FFC-81DF-DE4BDDF4BB6C}" destId="{02392463-B081-49F6-B32F-1D0A75E56697}" srcOrd="0" destOrd="0" presId="urn:microsoft.com/office/officeart/2005/8/layout/default"/>
    <dgm:cxn modelId="{45CBF1DF-1DC0-4411-99EA-FBDB6FA498F7}" srcId="{BEDDB054-6F64-46E5-939D-812729EA3187}" destId="{5CA58934-C36B-4FFC-81DF-DE4BDDF4BB6C}" srcOrd="0" destOrd="0" parTransId="{52FA7786-AE48-43B4-96E5-86B932B57323}" sibTransId="{A20F6DFA-1D03-42D8-9EB2-B117E44C60F6}"/>
    <dgm:cxn modelId="{E59FB4A0-6413-48F4-9249-2159F837FDC9}" type="presParOf" srcId="{2F514D46-5065-4F29-997A-769D5C48825C}" destId="{02392463-B081-49F6-B32F-1D0A75E56697}"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8582029-E6F2-4D98-B413-380A4F43517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4A38630-5B88-4F0B-BCE3-2C6696A9FE82}">
      <dgm:prSet phldrT="[Text]" custT="1"/>
      <dgm:spPr>
        <a:solidFill>
          <a:srgbClr val="00B050"/>
        </a:solidFill>
      </dgm:spPr>
      <dgm:t>
        <a:bodyPr/>
        <a:lstStyle/>
        <a:p>
          <a:r>
            <a:rPr lang="en-US" sz="2400" b="1" dirty="0"/>
            <a:t> How mesh-less methods work?</a:t>
          </a:r>
        </a:p>
      </dgm:t>
    </dgm:pt>
    <dgm:pt modelId="{0A74C12A-503D-488C-8BDC-3122067FAB4F}" type="parTrans" cxnId="{963A862E-7D53-4806-83E1-CC2FE29D2F61}">
      <dgm:prSet/>
      <dgm:spPr/>
      <dgm:t>
        <a:bodyPr/>
        <a:lstStyle/>
        <a:p>
          <a:endParaRPr lang="en-US"/>
        </a:p>
      </dgm:t>
    </dgm:pt>
    <dgm:pt modelId="{ED9EC79B-675D-4B63-839A-EBA0D92EFA58}" type="sibTrans" cxnId="{963A862E-7D53-4806-83E1-CC2FE29D2F61}">
      <dgm:prSet/>
      <dgm:spPr/>
      <dgm:t>
        <a:bodyPr/>
        <a:lstStyle/>
        <a:p>
          <a:endParaRPr lang="en-US"/>
        </a:p>
      </dgm:t>
    </dgm:pt>
    <dgm:pt modelId="{EC8989AB-2C5A-4C1C-AF38-B3CC261797AF}" type="pres">
      <dgm:prSet presAssocID="{98582029-E6F2-4D98-B413-380A4F43517B}" presName="diagram" presStyleCnt="0">
        <dgm:presLayoutVars>
          <dgm:dir/>
          <dgm:resizeHandles val="exact"/>
        </dgm:presLayoutVars>
      </dgm:prSet>
      <dgm:spPr/>
    </dgm:pt>
    <dgm:pt modelId="{A4D428E1-C7B2-4D98-82DB-50C7143B2359}" type="pres">
      <dgm:prSet presAssocID="{A4A38630-5B88-4F0B-BCE3-2C6696A9FE82}" presName="node" presStyleLbl="node1" presStyleIdx="0" presStyleCnt="1" custScaleX="52551" custScaleY="36146">
        <dgm:presLayoutVars>
          <dgm:bulletEnabled val="1"/>
        </dgm:presLayoutVars>
      </dgm:prSet>
      <dgm:spPr>
        <a:prstGeom prst="notchedRightArrow">
          <a:avLst/>
        </a:prstGeom>
      </dgm:spPr>
    </dgm:pt>
  </dgm:ptLst>
  <dgm:cxnLst>
    <dgm:cxn modelId="{963A862E-7D53-4806-83E1-CC2FE29D2F61}" srcId="{98582029-E6F2-4D98-B413-380A4F43517B}" destId="{A4A38630-5B88-4F0B-BCE3-2C6696A9FE82}" srcOrd="0" destOrd="0" parTransId="{0A74C12A-503D-488C-8BDC-3122067FAB4F}" sibTransId="{ED9EC79B-675D-4B63-839A-EBA0D92EFA58}"/>
    <dgm:cxn modelId="{32178B4E-2B6E-47CB-88F9-62E50C7A8206}" type="presOf" srcId="{A4A38630-5B88-4F0B-BCE3-2C6696A9FE82}" destId="{A4D428E1-C7B2-4D98-82DB-50C7143B2359}" srcOrd="0" destOrd="0" presId="urn:microsoft.com/office/officeart/2005/8/layout/default"/>
    <dgm:cxn modelId="{5DB9ADF9-327D-45C2-9BEF-BD4CD856A64C}" type="presOf" srcId="{98582029-E6F2-4D98-B413-380A4F43517B}" destId="{EC8989AB-2C5A-4C1C-AF38-B3CC261797AF}" srcOrd="0" destOrd="0" presId="urn:microsoft.com/office/officeart/2005/8/layout/default"/>
    <dgm:cxn modelId="{C27801D9-E9B2-46A8-910F-4CDD6D200BB8}" type="presParOf" srcId="{EC8989AB-2C5A-4C1C-AF38-B3CC261797AF}" destId="{A4D428E1-C7B2-4D98-82DB-50C7143B2359}"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582029-E6F2-4D98-B413-380A4F43517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4A38630-5B88-4F0B-BCE3-2C6696A9FE82}">
      <dgm:prSet phldrT="[Text]" custT="1"/>
      <dgm:spPr>
        <a:solidFill>
          <a:srgbClr val="00B050"/>
        </a:solidFill>
      </dgm:spPr>
      <dgm:t>
        <a:bodyPr/>
        <a:lstStyle/>
        <a:p>
          <a:r>
            <a:rPr lang="en-US" sz="2400" b="1" dirty="0"/>
            <a:t> </a:t>
          </a:r>
          <a:r>
            <a:rPr lang="en-US" sz="2800" b="1" dirty="0"/>
            <a:t>Applications of mesh-less methods</a:t>
          </a:r>
          <a:endParaRPr lang="en-US" sz="2400" b="1" dirty="0"/>
        </a:p>
      </dgm:t>
    </dgm:pt>
    <dgm:pt modelId="{0A74C12A-503D-488C-8BDC-3122067FAB4F}" type="parTrans" cxnId="{963A862E-7D53-4806-83E1-CC2FE29D2F61}">
      <dgm:prSet/>
      <dgm:spPr/>
      <dgm:t>
        <a:bodyPr/>
        <a:lstStyle/>
        <a:p>
          <a:endParaRPr lang="en-US"/>
        </a:p>
      </dgm:t>
    </dgm:pt>
    <dgm:pt modelId="{ED9EC79B-675D-4B63-839A-EBA0D92EFA58}" type="sibTrans" cxnId="{963A862E-7D53-4806-83E1-CC2FE29D2F61}">
      <dgm:prSet/>
      <dgm:spPr/>
      <dgm:t>
        <a:bodyPr/>
        <a:lstStyle/>
        <a:p>
          <a:endParaRPr lang="en-US"/>
        </a:p>
      </dgm:t>
    </dgm:pt>
    <dgm:pt modelId="{EC8989AB-2C5A-4C1C-AF38-B3CC261797AF}" type="pres">
      <dgm:prSet presAssocID="{98582029-E6F2-4D98-B413-380A4F43517B}" presName="diagram" presStyleCnt="0">
        <dgm:presLayoutVars>
          <dgm:dir/>
          <dgm:resizeHandles val="exact"/>
        </dgm:presLayoutVars>
      </dgm:prSet>
      <dgm:spPr/>
    </dgm:pt>
    <dgm:pt modelId="{A4D428E1-C7B2-4D98-82DB-50C7143B2359}" type="pres">
      <dgm:prSet presAssocID="{A4A38630-5B88-4F0B-BCE3-2C6696A9FE82}" presName="node" presStyleLbl="node1" presStyleIdx="0" presStyleCnt="1" custScaleX="52551" custScaleY="36146">
        <dgm:presLayoutVars>
          <dgm:bulletEnabled val="1"/>
        </dgm:presLayoutVars>
      </dgm:prSet>
      <dgm:spPr>
        <a:prstGeom prst="roundRect">
          <a:avLst/>
        </a:prstGeom>
      </dgm:spPr>
    </dgm:pt>
  </dgm:ptLst>
  <dgm:cxnLst>
    <dgm:cxn modelId="{35E0210F-8876-4864-97F5-978024B82880}" type="presOf" srcId="{A4A38630-5B88-4F0B-BCE3-2C6696A9FE82}" destId="{A4D428E1-C7B2-4D98-82DB-50C7143B2359}" srcOrd="0" destOrd="0" presId="urn:microsoft.com/office/officeart/2005/8/layout/default"/>
    <dgm:cxn modelId="{963A862E-7D53-4806-83E1-CC2FE29D2F61}" srcId="{98582029-E6F2-4D98-B413-380A4F43517B}" destId="{A4A38630-5B88-4F0B-BCE3-2C6696A9FE82}" srcOrd="0" destOrd="0" parTransId="{0A74C12A-503D-488C-8BDC-3122067FAB4F}" sibTransId="{ED9EC79B-675D-4B63-839A-EBA0D92EFA58}"/>
    <dgm:cxn modelId="{F4E5BACD-314F-4B93-9F98-626FC763AEFA}" type="presOf" srcId="{98582029-E6F2-4D98-B413-380A4F43517B}" destId="{EC8989AB-2C5A-4C1C-AF38-B3CC261797AF}" srcOrd="0" destOrd="0" presId="urn:microsoft.com/office/officeart/2005/8/layout/default"/>
    <dgm:cxn modelId="{AC96F0BC-24C3-4085-8388-3968E3396734}" type="presParOf" srcId="{EC8989AB-2C5A-4C1C-AF38-B3CC261797AF}" destId="{A4D428E1-C7B2-4D98-82DB-50C7143B2359}"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F79FCB-068D-426F-AA00-D9B65F7E968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0AF3FC5-838B-4DEB-877E-95C05239D716}">
      <dgm:prSet/>
      <dgm:spPr>
        <a:solidFill>
          <a:schemeClr val="bg2">
            <a:lumMod val="90000"/>
          </a:schemeClr>
        </a:solidFill>
      </dgm:spPr>
      <dgm:t>
        <a:bodyPr/>
        <a:lstStyle/>
        <a:p>
          <a:r>
            <a:rPr lang="en-US" dirty="0">
              <a:solidFill>
                <a:schemeClr val="tx1"/>
              </a:solidFill>
            </a:rPr>
            <a:t>Solid mechanics</a:t>
          </a:r>
        </a:p>
      </dgm:t>
    </dgm:pt>
    <dgm:pt modelId="{F9588C98-246D-4CEA-83C1-A49773D1C848}" type="parTrans" cxnId="{48FA6E9C-55BC-442E-91FB-ED7C705C4367}">
      <dgm:prSet/>
      <dgm:spPr/>
      <dgm:t>
        <a:bodyPr/>
        <a:lstStyle/>
        <a:p>
          <a:endParaRPr lang="en-US"/>
        </a:p>
      </dgm:t>
    </dgm:pt>
    <dgm:pt modelId="{A9C4B9E9-DEE5-4173-A257-1FC83A1F2324}" type="sibTrans" cxnId="{48FA6E9C-55BC-442E-91FB-ED7C705C4367}">
      <dgm:prSet/>
      <dgm:spPr/>
      <dgm:t>
        <a:bodyPr/>
        <a:lstStyle/>
        <a:p>
          <a:endParaRPr lang="en-US"/>
        </a:p>
      </dgm:t>
    </dgm:pt>
    <dgm:pt modelId="{C98550BB-209C-41D8-8DE5-06EB201C722A}">
      <dgm:prSet/>
      <dgm:spPr>
        <a:solidFill>
          <a:schemeClr val="bg2">
            <a:lumMod val="90000"/>
          </a:schemeClr>
        </a:solidFill>
      </dgm:spPr>
      <dgm:t>
        <a:bodyPr/>
        <a:lstStyle/>
        <a:p>
          <a:r>
            <a:rPr lang="en-US" dirty="0">
              <a:solidFill>
                <a:schemeClr val="tx1"/>
              </a:solidFill>
            </a:rPr>
            <a:t>Fracture mechanics</a:t>
          </a:r>
        </a:p>
      </dgm:t>
    </dgm:pt>
    <dgm:pt modelId="{C8994836-5834-4DEF-987E-9A35189CDD31}" type="parTrans" cxnId="{E14D13AD-5EFB-434C-9E6E-7154798F8538}">
      <dgm:prSet/>
      <dgm:spPr/>
      <dgm:t>
        <a:bodyPr/>
        <a:lstStyle/>
        <a:p>
          <a:endParaRPr lang="en-US"/>
        </a:p>
      </dgm:t>
    </dgm:pt>
    <dgm:pt modelId="{35CB7AE0-B4F2-4AC1-8988-09DFED55AB32}" type="sibTrans" cxnId="{E14D13AD-5EFB-434C-9E6E-7154798F8538}">
      <dgm:prSet/>
      <dgm:spPr/>
      <dgm:t>
        <a:bodyPr/>
        <a:lstStyle/>
        <a:p>
          <a:endParaRPr lang="en-US"/>
        </a:p>
      </dgm:t>
    </dgm:pt>
    <dgm:pt modelId="{C3DAACC2-5E39-4815-BDC8-15332A2CE570}">
      <dgm:prSet/>
      <dgm:spPr>
        <a:solidFill>
          <a:schemeClr val="bg2">
            <a:lumMod val="90000"/>
          </a:schemeClr>
        </a:solidFill>
      </dgm:spPr>
      <dgm:t>
        <a:bodyPr/>
        <a:lstStyle/>
        <a:p>
          <a:r>
            <a:rPr lang="en-US" dirty="0">
              <a:solidFill>
                <a:schemeClr val="tx1"/>
              </a:solidFill>
            </a:rPr>
            <a:t>Composite structures</a:t>
          </a:r>
        </a:p>
      </dgm:t>
    </dgm:pt>
    <dgm:pt modelId="{EC6818CD-4200-402B-BD5B-EE6F059E83BD}" type="parTrans" cxnId="{935292BE-A929-4BEF-ADA2-01016CDA0858}">
      <dgm:prSet/>
      <dgm:spPr/>
      <dgm:t>
        <a:bodyPr/>
        <a:lstStyle/>
        <a:p>
          <a:endParaRPr lang="en-US"/>
        </a:p>
      </dgm:t>
    </dgm:pt>
    <dgm:pt modelId="{D4E88A53-24CA-4CF2-BE96-95F88589E8DC}" type="sibTrans" cxnId="{935292BE-A929-4BEF-ADA2-01016CDA0858}">
      <dgm:prSet/>
      <dgm:spPr/>
      <dgm:t>
        <a:bodyPr/>
        <a:lstStyle/>
        <a:p>
          <a:endParaRPr lang="en-US"/>
        </a:p>
      </dgm:t>
    </dgm:pt>
    <dgm:pt modelId="{95954573-4A90-47E4-AB11-C6F9CAABD4B9}">
      <dgm:prSet/>
      <dgm:spPr>
        <a:solidFill>
          <a:schemeClr val="bg2">
            <a:lumMod val="90000"/>
          </a:schemeClr>
        </a:solidFill>
      </dgm:spPr>
      <dgm:t>
        <a:bodyPr/>
        <a:lstStyle/>
        <a:p>
          <a:r>
            <a:rPr lang="en-US" dirty="0">
              <a:solidFill>
                <a:schemeClr val="tx1"/>
              </a:solidFill>
            </a:rPr>
            <a:t>Heat conduction Problems</a:t>
          </a:r>
        </a:p>
      </dgm:t>
    </dgm:pt>
    <dgm:pt modelId="{048A2C46-A74B-4133-B63D-B4FE01CB9EE3}" type="parTrans" cxnId="{9A19A201-258F-4471-A2D5-9A95C99AF2AA}">
      <dgm:prSet/>
      <dgm:spPr/>
      <dgm:t>
        <a:bodyPr/>
        <a:lstStyle/>
        <a:p>
          <a:endParaRPr lang="en-US"/>
        </a:p>
      </dgm:t>
    </dgm:pt>
    <dgm:pt modelId="{A5E4AA20-FFDF-454F-9156-B01E59A98BB7}" type="sibTrans" cxnId="{9A19A201-258F-4471-A2D5-9A95C99AF2AA}">
      <dgm:prSet/>
      <dgm:spPr/>
      <dgm:t>
        <a:bodyPr/>
        <a:lstStyle/>
        <a:p>
          <a:endParaRPr lang="en-US"/>
        </a:p>
      </dgm:t>
    </dgm:pt>
    <dgm:pt modelId="{6E0A09C0-1B6C-4EF7-B3CA-EC1258544D3A}">
      <dgm:prSet/>
      <dgm:spPr>
        <a:solidFill>
          <a:schemeClr val="bg2">
            <a:lumMod val="90000"/>
          </a:schemeClr>
        </a:solidFill>
      </dgm:spPr>
      <dgm:t>
        <a:bodyPr/>
        <a:lstStyle/>
        <a:p>
          <a:r>
            <a:rPr lang="en-US" dirty="0">
              <a:solidFill>
                <a:schemeClr val="tx1"/>
              </a:solidFill>
            </a:rPr>
            <a:t>many more….</a:t>
          </a:r>
        </a:p>
      </dgm:t>
    </dgm:pt>
    <dgm:pt modelId="{8AE3A943-F708-4179-AEFA-C0FF78AE7334}" type="parTrans" cxnId="{8683D069-6621-4919-9F41-CFA5170E08BF}">
      <dgm:prSet/>
      <dgm:spPr/>
      <dgm:t>
        <a:bodyPr/>
        <a:lstStyle/>
        <a:p>
          <a:endParaRPr lang="en-US"/>
        </a:p>
      </dgm:t>
    </dgm:pt>
    <dgm:pt modelId="{22AF73FC-42E6-4FD6-8FFA-07B2FE6DB681}" type="sibTrans" cxnId="{8683D069-6621-4919-9F41-CFA5170E08BF}">
      <dgm:prSet/>
      <dgm:spPr/>
      <dgm:t>
        <a:bodyPr/>
        <a:lstStyle/>
        <a:p>
          <a:endParaRPr lang="en-US"/>
        </a:p>
      </dgm:t>
    </dgm:pt>
    <dgm:pt modelId="{1B740550-34BB-4DBF-B5CB-E44619331268}" type="pres">
      <dgm:prSet presAssocID="{E7F79FCB-068D-426F-AA00-D9B65F7E968D}" presName="diagram" presStyleCnt="0">
        <dgm:presLayoutVars>
          <dgm:dir/>
          <dgm:resizeHandles val="exact"/>
        </dgm:presLayoutVars>
      </dgm:prSet>
      <dgm:spPr/>
    </dgm:pt>
    <dgm:pt modelId="{A8E2F256-558C-40D4-9736-A5C84B666071}" type="pres">
      <dgm:prSet presAssocID="{50AF3FC5-838B-4DEB-877E-95C05239D716}" presName="node" presStyleLbl="node1" presStyleIdx="0" presStyleCnt="5" custLinFactNeighborX="-43191">
        <dgm:presLayoutVars>
          <dgm:bulletEnabled val="1"/>
        </dgm:presLayoutVars>
      </dgm:prSet>
      <dgm:spPr>
        <a:prstGeom prst="ellipse">
          <a:avLst/>
        </a:prstGeom>
      </dgm:spPr>
    </dgm:pt>
    <dgm:pt modelId="{AD3500D3-0F4B-45FC-9FB1-37E9D288A99E}" type="pres">
      <dgm:prSet presAssocID="{A9C4B9E9-DEE5-4173-A257-1FC83A1F2324}" presName="sibTrans" presStyleCnt="0"/>
      <dgm:spPr/>
    </dgm:pt>
    <dgm:pt modelId="{733A76E6-17A5-4E39-9610-55D4A6F4415B}" type="pres">
      <dgm:prSet presAssocID="{C98550BB-209C-41D8-8DE5-06EB201C722A}" presName="node" presStyleLbl="node1" presStyleIdx="1" presStyleCnt="5" custLinFactNeighborX="2000">
        <dgm:presLayoutVars>
          <dgm:bulletEnabled val="1"/>
        </dgm:presLayoutVars>
      </dgm:prSet>
      <dgm:spPr>
        <a:prstGeom prst="ellipse">
          <a:avLst/>
        </a:prstGeom>
      </dgm:spPr>
    </dgm:pt>
    <dgm:pt modelId="{5430AD2A-B860-4750-9982-EE62F2BAE5D4}" type="pres">
      <dgm:prSet presAssocID="{35CB7AE0-B4F2-4AC1-8988-09DFED55AB32}" presName="sibTrans" presStyleCnt="0"/>
      <dgm:spPr/>
    </dgm:pt>
    <dgm:pt modelId="{4A6F3381-D902-4D39-8CFC-27F092E3E598}" type="pres">
      <dgm:prSet presAssocID="{C3DAACC2-5E39-4815-BDC8-15332A2CE570}" presName="node" presStyleLbl="node1" presStyleIdx="2" presStyleCnt="5" custLinFactNeighborX="2667">
        <dgm:presLayoutVars>
          <dgm:bulletEnabled val="1"/>
        </dgm:presLayoutVars>
      </dgm:prSet>
      <dgm:spPr>
        <a:prstGeom prst="ellipse">
          <a:avLst/>
        </a:prstGeom>
      </dgm:spPr>
    </dgm:pt>
    <dgm:pt modelId="{05709374-0BBF-41F7-8024-67BDAAF476D4}" type="pres">
      <dgm:prSet presAssocID="{D4E88A53-24CA-4CF2-BE96-95F88589E8DC}" presName="sibTrans" presStyleCnt="0"/>
      <dgm:spPr/>
    </dgm:pt>
    <dgm:pt modelId="{A6B6C25D-DD79-430E-80D3-352E5EA50662}" type="pres">
      <dgm:prSet presAssocID="{95954573-4A90-47E4-AB11-C6F9CAABD4B9}" presName="node" presStyleLbl="node1" presStyleIdx="3" presStyleCnt="5" custLinFactNeighborX="3667">
        <dgm:presLayoutVars>
          <dgm:bulletEnabled val="1"/>
        </dgm:presLayoutVars>
      </dgm:prSet>
      <dgm:spPr>
        <a:prstGeom prst="ellipse">
          <a:avLst/>
        </a:prstGeom>
      </dgm:spPr>
    </dgm:pt>
    <dgm:pt modelId="{C90F0FFA-6ACB-4E56-B28B-BDB27EFF5F20}" type="pres">
      <dgm:prSet presAssocID="{A5E4AA20-FFDF-454F-9156-B01E59A98BB7}" presName="sibTrans" presStyleCnt="0"/>
      <dgm:spPr/>
    </dgm:pt>
    <dgm:pt modelId="{7A9CCFAF-D93C-4947-8563-65BABCB85477}" type="pres">
      <dgm:prSet presAssocID="{6E0A09C0-1B6C-4EF7-B3CA-EC1258544D3A}" presName="node" presStyleLbl="node1" presStyleIdx="4" presStyleCnt="5" custLinFactNeighborX="12333">
        <dgm:presLayoutVars>
          <dgm:bulletEnabled val="1"/>
        </dgm:presLayoutVars>
      </dgm:prSet>
      <dgm:spPr>
        <a:prstGeom prst="ellipse">
          <a:avLst/>
        </a:prstGeom>
      </dgm:spPr>
    </dgm:pt>
  </dgm:ptLst>
  <dgm:cxnLst>
    <dgm:cxn modelId="{9A19A201-258F-4471-A2D5-9A95C99AF2AA}" srcId="{E7F79FCB-068D-426F-AA00-D9B65F7E968D}" destId="{95954573-4A90-47E4-AB11-C6F9CAABD4B9}" srcOrd="3" destOrd="0" parTransId="{048A2C46-A74B-4133-B63D-B4FE01CB9EE3}" sibTransId="{A5E4AA20-FFDF-454F-9156-B01E59A98BB7}"/>
    <dgm:cxn modelId="{FEBFDA01-9FD4-4CD9-959C-E1365D51C71C}" type="presOf" srcId="{95954573-4A90-47E4-AB11-C6F9CAABD4B9}" destId="{A6B6C25D-DD79-430E-80D3-352E5EA50662}" srcOrd="0" destOrd="0" presId="urn:microsoft.com/office/officeart/2005/8/layout/default"/>
    <dgm:cxn modelId="{8683D069-6621-4919-9F41-CFA5170E08BF}" srcId="{E7F79FCB-068D-426F-AA00-D9B65F7E968D}" destId="{6E0A09C0-1B6C-4EF7-B3CA-EC1258544D3A}" srcOrd="4" destOrd="0" parTransId="{8AE3A943-F708-4179-AEFA-C0FF78AE7334}" sibTransId="{22AF73FC-42E6-4FD6-8FFA-07B2FE6DB681}"/>
    <dgm:cxn modelId="{3D677D4F-36C7-4F35-9C62-99506CA53D21}" type="presOf" srcId="{E7F79FCB-068D-426F-AA00-D9B65F7E968D}" destId="{1B740550-34BB-4DBF-B5CB-E44619331268}" srcOrd="0" destOrd="0" presId="urn:microsoft.com/office/officeart/2005/8/layout/default"/>
    <dgm:cxn modelId="{48FA6E9C-55BC-442E-91FB-ED7C705C4367}" srcId="{E7F79FCB-068D-426F-AA00-D9B65F7E968D}" destId="{50AF3FC5-838B-4DEB-877E-95C05239D716}" srcOrd="0" destOrd="0" parTransId="{F9588C98-246D-4CEA-83C1-A49773D1C848}" sibTransId="{A9C4B9E9-DEE5-4173-A257-1FC83A1F2324}"/>
    <dgm:cxn modelId="{E14D13AD-5EFB-434C-9E6E-7154798F8538}" srcId="{E7F79FCB-068D-426F-AA00-D9B65F7E968D}" destId="{C98550BB-209C-41D8-8DE5-06EB201C722A}" srcOrd="1" destOrd="0" parTransId="{C8994836-5834-4DEF-987E-9A35189CDD31}" sibTransId="{35CB7AE0-B4F2-4AC1-8988-09DFED55AB32}"/>
    <dgm:cxn modelId="{BC163EBE-64BC-492F-B955-1F3C5C030C0A}" type="presOf" srcId="{C3DAACC2-5E39-4815-BDC8-15332A2CE570}" destId="{4A6F3381-D902-4D39-8CFC-27F092E3E598}" srcOrd="0" destOrd="0" presId="urn:microsoft.com/office/officeart/2005/8/layout/default"/>
    <dgm:cxn modelId="{935292BE-A929-4BEF-ADA2-01016CDA0858}" srcId="{E7F79FCB-068D-426F-AA00-D9B65F7E968D}" destId="{C3DAACC2-5E39-4815-BDC8-15332A2CE570}" srcOrd="2" destOrd="0" parTransId="{EC6818CD-4200-402B-BD5B-EE6F059E83BD}" sibTransId="{D4E88A53-24CA-4CF2-BE96-95F88589E8DC}"/>
    <dgm:cxn modelId="{AE0161C0-DE6B-4231-9837-417C42693282}" type="presOf" srcId="{50AF3FC5-838B-4DEB-877E-95C05239D716}" destId="{A8E2F256-558C-40D4-9736-A5C84B666071}" srcOrd="0" destOrd="0" presId="urn:microsoft.com/office/officeart/2005/8/layout/default"/>
    <dgm:cxn modelId="{852C41C0-48E1-4E11-8A81-C07382D542E5}" type="presOf" srcId="{6E0A09C0-1B6C-4EF7-B3CA-EC1258544D3A}" destId="{7A9CCFAF-D93C-4947-8563-65BABCB85477}" srcOrd="0" destOrd="0" presId="urn:microsoft.com/office/officeart/2005/8/layout/default"/>
    <dgm:cxn modelId="{1AC195E2-2B69-47ED-A72A-D524A2502219}" type="presOf" srcId="{C98550BB-209C-41D8-8DE5-06EB201C722A}" destId="{733A76E6-17A5-4E39-9610-55D4A6F4415B}" srcOrd="0" destOrd="0" presId="urn:microsoft.com/office/officeart/2005/8/layout/default"/>
    <dgm:cxn modelId="{CDF19061-D6E8-4FC2-96E1-5FFCD9C9479D}" type="presParOf" srcId="{1B740550-34BB-4DBF-B5CB-E44619331268}" destId="{A8E2F256-558C-40D4-9736-A5C84B666071}" srcOrd="0" destOrd="0" presId="urn:microsoft.com/office/officeart/2005/8/layout/default"/>
    <dgm:cxn modelId="{0AAFF642-C1B0-4416-B9AD-8CAA70B2B78C}" type="presParOf" srcId="{1B740550-34BB-4DBF-B5CB-E44619331268}" destId="{AD3500D3-0F4B-45FC-9FB1-37E9D288A99E}" srcOrd="1" destOrd="0" presId="urn:microsoft.com/office/officeart/2005/8/layout/default"/>
    <dgm:cxn modelId="{1DD0EED5-2E48-4ADD-A10D-BFA0D5C1A362}" type="presParOf" srcId="{1B740550-34BB-4DBF-B5CB-E44619331268}" destId="{733A76E6-17A5-4E39-9610-55D4A6F4415B}" srcOrd="2" destOrd="0" presId="urn:microsoft.com/office/officeart/2005/8/layout/default"/>
    <dgm:cxn modelId="{594051EC-EA7C-4F43-AA8E-69F07B146F0D}" type="presParOf" srcId="{1B740550-34BB-4DBF-B5CB-E44619331268}" destId="{5430AD2A-B860-4750-9982-EE62F2BAE5D4}" srcOrd="3" destOrd="0" presId="urn:microsoft.com/office/officeart/2005/8/layout/default"/>
    <dgm:cxn modelId="{C70DCBB4-97A6-4750-971E-F0107AA320D6}" type="presParOf" srcId="{1B740550-34BB-4DBF-B5CB-E44619331268}" destId="{4A6F3381-D902-4D39-8CFC-27F092E3E598}" srcOrd="4" destOrd="0" presId="urn:microsoft.com/office/officeart/2005/8/layout/default"/>
    <dgm:cxn modelId="{EB7A94E9-B355-4E18-9B2A-32C7F11709A4}" type="presParOf" srcId="{1B740550-34BB-4DBF-B5CB-E44619331268}" destId="{05709374-0BBF-41F7-8024-67BDAAF476D4}" srcOrd="5" destOrd="0" presId="urn:microsoft.com/office/officeart/2005/8/layout/default"/>
    <dgm:cxn modelId="{7ABFE600-5576-4712-A09D-6D297122293D}" type="presParOf" srcId="{1B740550-34BB-4DBF-B5CB-E44619331268}" destId="{A6B6C25D-DD79-430E-80D3-352E5EA50662}" srcOrd="6" destOrd="0" presId="urn:microsoft.com/office/officeart/2005/8/layout/default"/>
    <dgm:cxn modelId="{89907372-17DF-4E1F-BFED-BF19C676472E}" type="presParOf" srcId="{1B740550-34BB-4DBF-B5CB-E44619331268}" destId="{C90F0FFA-6ACB-4E56-B28B-BDB27EFF5F20}" srcOrd="7" destOrd="0" presId="urn:microsoft.com/office/officeart/2005/8/layout/default"/>
    <dgm:cxn modelId="{89AE295A-5745-4A8D-8392-04E9F20E9F78}" type="presParOf" srcId="{1B740550-34BB-4DBF-B5CB-E44619331268}" destId="{7A9CCFAF-D93C-4947-8563-65BABCB85477}"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EDDB054-6F64-46E5-939D-812729EA3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CA58934-C36B-4FFC-81DF-DE4BDDF4BB6C}">
      <dgm:prSet phldrT="[Text]" custT="1"/>
      <dgm:spPr>
        <a:solidFill>
          <a:srgbClr val="00B050"/>
        </a:solidFill>
        <a:ln>
          <a:solidFill>
            <a:srgbClr val="00B050"/>
          </a:solidFill>
        </a:ln>
      </dgm:spPr>
      <dgm:t>
        <a:bodyPr/>
        <a:lstStyle/>
        <a:p>
          <a:r>
            <a:rPr lang="en-US" sz="2800" b="1" dirty="0"/>
            <a:t>Comparison Parameter</a:t>
          </a:r>
        </a:p>
      </dgm:t>
    </dgm:pt>
    <dgm:pt modelId="{52FA7786-AE48-43B4-96E5-86B932B57323}" type="parTrans" cxnId="{45CBF1DF-1DC0-4411-99EA-FBDB6FA498F7}">
      <dgm:prSet/>
      <dgm:spPr/>
      <dgm:t>
        <a:bodyPr/>
        <a:lstStyle/>
        <a:p>
          <a:endParaRPr lang="en-US"/>
        </a:p>
      </dgm:t>
    </dgm:pt>
    <dgm:pt modelId="{A20F6DFA-1D03-42D8-9EB2-B117E44C60F6}" type="sibTrans" cxnId="{45CBF1DF-1DC0-4411-99EA-FBDB6FA498F7}">
      <dgm:prSet/>
      <dgm:spPr/>
      <dgm:t>
        <a:bodyPr/>
        <a:lstStyle/>
        <a:p>
          <a:endParaRPr lang="en-US"/>
        </a:p>
      </dgm:t>
    </dgm:pt>
    <dgm:pt modelId="{2F514D46-5065-4F29-997A-769D5C48825C}" type="pres">
      <dgm:prSet presAssocID="{BEDDB054-6F64-46E5-939D-812729EA3187}" presName="diagram" presStyleCnt="0">
        <dgm:presLayoutVars>
          <dgm:dir/>
          <dgm:resizeHandles val="exact"/>
        </dgm:presLayoutVars>
      </dgm:prSet>
      <dgm:spPr/>
    </dgm:pt>
    <dgm:pt modelId="{02392463-B081-49F6-B32F-1D0A75E56697}" type="pres">
      <dgm:prSet presAssocID="{5CA58934-C36B-4FFC-81DF-DE4BDDF4BB6C}" presName="node" presStyleLbl="node1" presStyleIdx="0" presStyleCnt="1" custScaleX="52941" custScaleY="20357" custLinFactNeighborY="-34722">
        <dgm:presLayoutVars>
          <dgm:bulletEnabled val="1"/>
        </dgm:presLayoutVars>
      </dgm:prSet>
      <dgm:spPr>
        <a:prstGeom prst="flowChartAlternateProcess">
          <a:avLst/>
        </a:prstGeom>
      </dgm:spPr>
    </dgm:pt>
  </dgm:ptLst>
  <dgm:cxnLst>
    <dgm:cxn modelId="{B6D84781-2F36-4B78-8007-24E6F7390EF3}" type="presOf" srcId="{BEDDB054-6F64-46E5-939D-812729EA3187}" destId="{2F514D46-5065-4F29-997A-769D5C48825C}" srcOrd="0" destOrd="0" presId="urn:microsoft.com/office/officeart/2005/8/layout/default"/>
    <dgm:cxn modelId="{704BA9AA-30EE-4899-BE23-0680721DF014}" type="presOf" srcId="{5CA58934-C36B-4FFC-81DF-DE4BDDF4BB6C}" destId="{02392463-B081-49F6-B32F-1D0A75E56697}" srcOrd="0" destOrd="0" presId="urn:microsoft.com/office/officeart/2005/8/layout/default"/>
    <dgm:cxn modelId="{45CBF1DF-1DC0-4411-99EA-FBDB6FA498F7}" srcId="{BEDDB054-6F64-46E5-939D-812729EA3187}" destId="{5CA58934-C36B-4FFC-81DF-DE4BDDF4BB6C}" srcOrd="0" destOrd="0" parTransId="{52FA7786-AE48-43B4-96E5-86B932B57323}" sibTransId="{A20F6DFA-1D03-42D8-9EB2-B117E44C60F6}"/>
    <dgm:cxn modelId="{78A98C9E-F5AD-4D77-865D-9F9C53E8C9B4}" type="presParOf" srcId="{2F514D46-5065-4F29-997A-769D5C48825C}" destId="{02392463-B081-49F6-B32F-1D0A75E56697}"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EDDB054-6F64-46E5-939D-812729EA3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CA58934-C36B-4FFC-81DF-DE4BDDF4BB6C}">
      <dgm:prSet phldrT="[Text]" custT="1"/>
      <dgm:spPr>
        <a:solidFill>
          <a:srgbClr val="00B050"/>
        </a:solidFill>
        <a:ln>
          <a:solidFill>
            <a:srgbClr val="00B050"/>
          </a:solidFill>
        </a:ln>
      </dgm:spPr>
      <dgm:t>
        <a:bodyPr/>
        <a:lstStyle/>
        <a:p>
          <a:r>
            <a:rPr lang="en-US" sz="2800" b="1"/>
            <a:t>Mesh-less discretization parameters</a:t>
          </a:r>
          <a:endParaRPr lang="en-US" sz="2800" b="1" dirty="0"/>
        </a:p>
      </dgm:t>
    </dgm:pt>
    <dgm:pt modelId="{52FA7786-AE48-43B4-96E5-86B932B57323}" type="parTrans" cxnId="{45CBF1DF-1DC0-4411-99EA-FBDB6FA498F7}">
      <dgm:prSet/>
      <dgm:spPr/>
      <dgm:t>
        <a:bodyPr/>
        <a:lstStyle/>
        <a:p>
          <a:endParaRPr lang="en-US"/>
        </a:p>
      </dgm:t>
    </dgm:pt>
    <dgm:pt modelId="{A20F6DFA-1D03-42D8-9EB2-B117E44C60F6}" type="sibTrans" cxnId="{45CBF1DF-1DC0-4411-99EA-FBDB6FA498F7}">
      <dgm:prSet/>
      <dgm:spPr/>
      <dgm:t>
        <a:bodyPr/>
        <a:lstStyle/>
        <a:p>
          <a:endParaRPr lang="en-US"/>
        </a:p>
      </dgm:t>
    </dgm:pt>
    <dgm:pt modelId="{2F514D46-5065-4F29-997A-769D5C48825C}" type="pres">
      <dgm:prSet presAssocID="{BEDDB054-6F64-46E5-939D-812729EA3187}" presName="diagram" presStyleCnt="0">
        <dgm:presLayoutVars>
          <dgm:dir/>
          <dgm:resizeHandles val="exact"/>
        </dgm:presLayoutVars>
      </dgm:prSet>
      <dgm:spPr/>
    </dgm:pt>
    <dgm:pt modelId="{02392463-B081-49F6-B32F-1D0A75E56697}" type="pres">
      <dgm:prSet presAssocID="{5CA58934-C36B-4FFC-81DF-DE4BDDF4BB6C}" presName="node" presStyleLbl="node1" presStyleIdx="0" presStyleCnt="1" custScaleX="92157" custScaleY="20357" custLinFactNeighborY="-34722">
        <dgm:presLayoutVars>
          <dgm:bulletEnabled val="1"/>
        </dgm:presLayoutVars>
      </dgm:prSet>
      <dgm:spPr>
        <a:prstGeom prst="flowChartAlternateProcess">
          <a:avLst/>
        </a:prstGeom>
      </dgm:spPr>
    </dgm:pt>
  </dgm:ptLst>
  <dgm:cxnLst>
    <dgm:cxn modelId="{0DABF458-E6F5-48A2-A13B-24308A08DB94}" type="presOf" srcId="{5CA58934-C36B-4FFC-81DF-DE4BDDF4BB6C}" destId="{02392463-B081-49F6-B32F-1D0A75E56697}" srcOrd="0" destOrd="0" presId="urn:microsoft.com/office/officeart/2005/8/layout/default"/>
    <dgm:cxn modelId="{08E424D1-83CE-4986-BEE0-DE5EF4BA9CC5}" type="presOf" srcId="{BEDDB054-6F64-46E5-939D-812729EA3187}" destId="{2F514D46-5065-4F29-997A-769D5C48825C}" srcOrd="0" destOrd="0" presId="urn:microsoft.com/office/officeart/2005/8/layout/default"/>
    <dgm:cxn modelId="{45CBF1DF-1DC0-4411-99EA-FBDB6FA498F7}" srcId="{BEDDB054-6F64-46E5-939D-812729EA3187}" destId="{5CA58934-C36B-4FFC-81DF-DE4BDDF4BB6C}" srcOrd="0" destOrd="0" parTransId="{52FA7786-AE48-43B4-96E5-86B932B57323}" sibTransId="{A20F6DFA-1D03-42D8-9EB2-B117E44C60F6}"/>
    <dgm:cxn modelId="{0E4A58ED-FC81-4023-A228-DFDCD6050242}" type="presParOf" srcId="{2F514D46-5065-4F29-997A-769D5C48825C}" destId="{02392463-B081-49F6-B32F-1D0A75E56697}"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EDDB054-6F64-46E5-939D-812729EA3187}"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CA58934-C36B-4FFC-81DF-DE4BDDF4BB6C}">
      <dgm:prSet phldrT="[Text]" custT="1"/>
      <dgm:spPr>
        <a:solidFill>
          <a:srgbClr val="00B050"/>
        </a:solidFill>
        <a:ln>
          <a:solidFill>
            <a:srgbClr val="00B050"/>
          </a:solidFill>
        </a:ln>
      </dgm:spPr>
      <dgm:t>
        <a:bodyPr/>
        <a:lstStyle/>
        <a:p>
          <a:r>
            <a:rPr lang="en-US" sz="2800" b="1" dirty="0"/>
            <a:t>Comparison of EFG and MLPG results</a:t>
          </a:r>
        </a:p>
      </dgm:t>
    </dgm:pt>
    <dgm:pt modelId="{52FA7786-AE48-43B4-96E5-86B932B57323}" type="parTrans" cxnId="{45CBF1DF-1DC0-4411-99EA-FBDB6FA498F7}">
      <dgm:prSet/>
      <dgm:spPr/>
      <dgm:t>
        <a:bodyPr/>
        <a:lstStyle/>
        <a:p>
          <a:endParaRPr lang="en-US"/>
        </a:p>
      </dgm:t>
    </dgm:pt>
    <dgm:pt modelId="{A20F6DFA-1D03-42D8-9EB2-B117E44C60F6}" type="sibTrans" cxnId="{45CBF1DF-1DC0-4411-99EA-FBDB6FA498F7}">
      <dgm:prSet/>
      <dgm:spPr/>
      <dgm:t>
        <a:bodyPr/>
        <a:lstStyle/>
        <a:p>
          <a:endParaRPr lang="en-US"/>
        </a:p>
      </dgm:t>
    </dgm:pt>
    <dgm:pt modelId="{2F514D46-5065-4F29-997A-769D5C48825C}" type="pres">
      <dgm:prSet presAssocID="{BEDDB054-6F64-46E5-939D-812729EA3187}" presName="diagram" presStyleCnt="0">
        <dgm:presLayoutVars>
          <dgm:dir/>
          <dgm:resizeHandles val="exact"/>
        </dgm:presLayoutVars>
      </dgm:prSet>
      <dgm:spPr/>
    </dgm:pt>
    <dgm:pt modelId="{02392463-B081-49F6-B32F-1D0A75E56697}" type="pres">
      <dgm:prSet presAssocID="{5CA58934-C36B-4FFC-81DF-DE4BDDF4BB6C}" presName="node" presStyleLbl="node1" presStyleIdx="0" presStyleCnt="1" custScaleX="92157" custScaleY="20357" custLinFactNeighborY="-38841">
        <dgm:presLayoutVars>
          <dgm:bulletEnabled val="1"/>
        </dgm:presLayoutVars>
      </dgm:prSet>
      <dgm:spPr>
        <a:prstGeom prst="flowChartAlternateProcess">
          <a:avLst/>
        </a:prstGeom>
      </dgm:spPr>
    </dgm:pt>
  </dgm:ptLst>
  <dgm:cxnLst>
    <dgm:cxn modelId="{772E241F-B113-47E4-9CB3-F63FEC0BCE93}" type="presOf" srcId="{5CA58934-C36B-4FFC-81DF-DE4BDDF4BB6C}" destId="{02392463-B081-49F6-B32F-1D0A75E56697}" srcOrd="0" destOrd="0" presId="urn:microsoft.com/office/officeart/2005/8/layout/default"/>
    <dgm:cxn modelId="{DF49E2A7-370B-4AD8-BA0B-B4EB3367B646}" type="presOf" srcId="{BEDDB054-6F64-46E5-939D-812729EA3187}" destId="{2F514D46-5065-4F29-997A-769D5C48825C}" srcOrd="0" destOrd="0" presId="urn:microsoft.com/office/officeart/2005/8/layout/default"/>
    <dgm:cxn modelId="{45CBF1DF-1DC0-4411-99EA-FBDB6FA498F7}" srcId="{BEDDB054-6F64-46E5-939D-812729EA3187}" destId="{5CA58934-C36B-4FFC-81DF-DE4BDDF4BB6C}" srcOrd="0" destOrd="0" parTransId="{52FA7786-AE48-43B4-96E5-86B932B57323}" sibTransId="{A20F6DFA-1D03-42D8-9EB2-B117E44C60F6}"/>
    <dgm:cxn modelId="{824D5E2A-8934-431F-AC36-2D259D9C9E74}" type="presParOf" srcId="{2F514D46-5065-4F29-997A-769D5C48825C}" destId="{02392463-B081-49F6-B32F-1D0A75E56697}"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C741A-484C-4958-B3F5-49BBC63FCF0C}">
      <dsp:nvSpPr>
        <dsp:cNvPr id="0" name=""/>
        <dsp:cNvSpPr/>
      </dsp:nvSpPr>
      <dsp:spPr>
        <a:xfrm>
          <a:off x="744" y="18603"/>
          <a:ext cx="2902148" cy="1741289"/>
        </a:xfrm>
        <a:prstGeom prst="ellipse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tx1"/>
              </a:solidFill>
            </a:rPr>
            <a:t>Complex structures</a:t>
          </a:r>
        </a:p>
      </dsp:txBody>
      <dsp:txXfrm>
        <a:off x="726281" y="453925"/>
        <a:ext cx="1451074" cy="1251552"/>
      </dsp:txXfrm>
    </dsp:sp>
    <dsp:sp modelId="{0CCD19F4-0914-4BDB-AE6B-20C0BE242A77}">
      <dsp:nvSpPr>
        <dsp:cNvPr id="0" name=""/>
        <dsp:cNvSpPr/>
      </dsp:nvSpPr>
      <dsp:spPr>
        <a:xfrm>
          <a:off x="3193107" y="18603"/>
          <a:ext cx="2902148" cy="1741289"/>
        </a:xfrm>
        <a:prstGeom prst="doubleWav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tx1"/>
              </a:solidFill>
            </a:rPr>
            <a:t>Moving boundaries</a:t>
          </a:r>
        </a:p>
      </dsp:txBody>
      <dsp:txXfrm>
        <a:off x="3193107" y="236264"/>
        <a:ext cx="2902148" cy="1305967"/>
      </dsp:txXfrm>
    </dsp:sp>
    <dsp:sp modelId="{C7AA9067-AA14-4257-9988-8D0678B84E11}">
      <dsp:nvSpPr>
        <dsp:cNvPr id="0" name=""/>
        <dsp:cNvSpPr/>
      </dsp:nvSpPr>
      <dsp:spPr>
        <a:xfrm>
          <a:off x="0" y="2044692"/>
          <a:ext cx="2902148" cy="1741289"/>
        </a:xfrm>
        <a:prstGeom prst="noSmoking">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tx1"/>
              </a:solidFill>
            </a:rPr>
            <a:t>Discontinuous structures</a:t>
          </a:r>
        </a:p>
      </dsp:txBody>
      <dsp:txXfrm>
        <a:off x="425010" y="2299698"/>
        <a:ext cx="2052128" cy="1231277"/>
      </dsp:txXfrm>
    </dsp:sp>
    <dsp:sp modelId="{DB63E7CA-4DB2-4554-B62E-F3C2F25D6EDA}">
      <dsp:nvSpPr>
        <dsp:cNvPr id="0" name=""/>
        <dsp:cNvSpPr/>
      </dsp:nvSpPr>
      <dsp:spPr>
        <a:xfrm>
          <a:off x="3193107" y="2050107"/>
          <a:ext cx="2902148" cy="1741289"/>
        </a:xfrm>
        <a:prstGeom prst="leftRightArrowCallou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solidFill>
                <a:schemeClr val="tx1"/>
              </a:solidFill>
            </a:rPr>
            <a:t>Large deformations</a:t>
          </a:r>
        </a:p>
      </dsp:txBody>
      <dsp:txXfrm>
        <a:off x="3945881" y="2050107"/>
        <a:ext cx="1396600" cy="17412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E5054-41F3-4C37-AEE1-59D695AF0479}">
      <dsp:nvSpPr>
        <dsp:cNvPr id="0" name=""/>
        <dsp:cNvSpPr/>
      </dsp:nvSpPr>
      <dsp:spPr>
        <a:xfrm>
          <a:off x="838198" y="3"/>
          <a:ext cx="1381919" cy="167498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EFG</a:t>
          </a:r>
        </a:p>
        <a:p>
          <a:pPr marL="0" lvl="0" indent="0" algn="ctr" defTabSz="1333500">
            <a:lnSpc>
              <a:spcPct val="90000"/>
            </a:lnSpc>
            <a:spcBef>
              <a:spcPct val="0"/>
            </a:spcBef>
            <a:spcAft>
              <a:spcPct val="35000"/>
            </a:spcAft>
            <a:buNone/>
          </a:pPr>
          <a:r>
            <a:rPr lang="en-US" sz="3000" kern="1200" dirty="0"/>
            <a:t>Mesh </a:t>
          </a:r>
        </a:p>
      </dsp:txBody>
      <dsp:txXfrm>
        <a:off x="1040575" y="245299"/>
        <a:ext cx="977165" cy="118439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92463-B081-49F6-B32F-1D0A75E56697}">
      <dsp:nvSpPr>
        <dsp:cNvPr id="0" name=""/>
        <dsp:cNvSpPr/>
      </dsp:nvSpPr>
      <dsp:spPr>
        <a:xfrm>
          <a:off x="304794" y="5"/>
          <a:ext cx="7162810" cy="949336"/>
        </a:xfrm>
        <a:prstGeom prst="flowChartAlternateProcess">
          <a:avLst/>
        </a:prstGeom>
        <a:solidFill>
          <a:srgbClr val="00B050"/>
        </a:solidFill>
        <a:ln w="127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Comparison of EFG and MLPG results</a:t>
          </a:r>
        </a:p>
      </dsp:txBody>
      <dsp:txXfrm>
        <a:off x="351136" y="46347"/>
        <a:ext cx="7070126" cy="85665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4E5054-41F3-4C37-AEE1-59D695AF0479}">
      <dsp:nvSpPr>
        <dsp:cNvPr id="0" name=""/>
        <dsp:cNvSpPr/>
      </dsp:nvSpPr>
      <dsp:spPr>
        <a:xfrm>
          <a:off x="762000" y="0"/>
          <a:ext cx="1537268" cy="159993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MLPG</a:t>
          </a:r>
        </a:p>
        <a:p>
          <a:pPr marL="0" lvl="0" indent="0" algn="ctr" defTabSz="1244600">
            <a:lnSpc>
              <a:spcPct val="90000"/>
            </a:lnSpc>
            <a:spcBef>
              <a:spcPct val="0"/>
            </a:spcBef>
            <a:spcAft>
              <a:spcPct val="35000"/>
            </a:spcAft>
            <a:buNone/>
          </a:pPr>
          <a:r>
            <a:rPr lang="en-US" sz="2800" kern="1200" dirty="0"/>
            <a:t>mesh</a:t>
          </a:r>
        </a:p>
      </dsp:txBody>
      <dsp:txXfrm>
        <a:off x="987128" y="234305"/>
        <a:ext cx="1087012" cy="113132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92463-B081-49F6-B32F-1D0A75E56697}">
      <dsp:nvSpPr>
        <dsp:cNvPr id="0" name=""/>
        <dsp:cNvSpPr/>
      </dsp:nvSpPr>
      <dsp:spPr>
        <a:xfrm>
          <a:off x="304794" y="5"/>
          <a:ext cx="7162810" cy="949336"/>
        </a:xfrm>
        <a:prstGeom prst="flowChartAlternateProcess">
          <a:avLst/>
        </a:prstGeom>
        <a:solidFill>
          <a:srgbClr val="00B050"/>
        </a:solidFill>
        <a:ln w="127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Comparison of EFG and MLPG results</a:t>
          </a:r>
        </a:p>
      </dsp:txBody>
      <dsp:txXfrm>
        <a:off x="351136" y="46347"/>
        <a:ext cx="7070126" cy="85665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92463-B081-49F6-B32F-1D0A75E56697}">
      <dsp:nvSpPr>
        <dsp:cNvPr id="0" name=""/>
        <dsp:cNvSpPr/>
      </dsp:nvSpPr>
      <dsp:spPr>
        <a:xfrm>
          <a:off x="304794" y="5"/>
          <a:ext cx="7162810" cy="949336"/>
        </a:xfrm>
        <a:prstGeom prst="flowChartAlternateProcess">
          <a:avLst/>
        </a:prstGeom>
        <a:solidFill>
          <a:srgbClr val="00B050"/>
        </a:solidFill>
        <a:ln w="127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Comparison of EFG and MLPG results</a:t>
          </a:r>
        </a:p>
      </dsp:txBody>
      <dsp:txXfrm>
        <a:off x="351136" y="46347"/>
        <a:ext cx="7070126" cy="85665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92463-B081-49F6-B32F-1D0A75E56697}">
      <dsp:nvSpPr>
        <dsp:cNvPr id="0" name=""/>
        <dsp:cNvSpPr/>
      </dsp:nvSpPr>
      <dsp:spPr>
        <a:xfrm>
          <a:off x="304794" y="5"/>
          <a:ext cx="7162810" cy="949336"/>
        </a:xfrm>
        <a:prstGeom prst="flowChartAlternateProcess">
          <a:avLst/>
        </a:prstGeom>
        <a:solidFill>
          <a:srgbClr val="00B050"/>
        </a:solidFill>
        <a:ln w="127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Comparison of EFG and MLPG results</a:t>
          </a:r>
        </a:p>
      </dsp:txBody>
      <dsp:txXfrm>
        <a:off x="351136" y="46347"/>
        <a:ext cx="7070126" cy="85665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92463-B081-49F6-B32F-1D0A75E56697}">
      <dsp:nvSpPr>
        <dsp:cNvPr id="0" name=""/>
        <dsp:cNvSpPr/>
      </dsp:nvSpPr>
      <dsp:spPr>
        <a:xfrm>
          <a:off x="304794" y="5"/>
          <a:ext cx="7162810" cy="949336"/>
        </a:xfrm>
        <a:prstGeom prst="flowChartAlternateProcess">
          <a:avLst/>
        </a:prstGeom>
        <a:solidFill>
          <a:srgbClr val="00B050"/>
        </a:solidFill>
        <a:ln w="127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Comparison of different nodal distributions</a:t>
          </a:r>
        </a:p>
      </dsp:txBody>
      <dsp:txXfrm>
        <a:off x="351136" y="46347"/>
        <a:ext cx="7070126" cy="85665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60C5E-3991-4866-92DB-CE7FB02776DA}">
      <dsp:nvSpPr>
        <dsp:cNvPr id="0" name=""/>
        <dsp:cNvSpPr/>
      </dsp:nvSpPr>
      <dsp:spPr>
        <a:xfrm>
          <a:off x="0" y="1701795"/>
          <a:ext cx="8534400" cy="863595"/>
        </a:xfrm>
        <a:prstGeom prst="rect">
          <a:avLst/>
        </a:prstGeom>
        <a:no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solidFill>
                <a:schemeClr val="accent1">
                  <a:lumMod val="75000"/>
                </a:schemeClr>
              </a:solidFill>
            </a:rPr>
            <a:t>1000 simulations are done to calculate the mean values of the error norm for random and semi-random distribution.</a:t>
          </a:r>
        </a:p>
      </dsp:txBody>
      <dsp:txXfrm>
        <a:off x="0" y="1701795"/>
        <a:ext cx="8534400" cy="86359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92463-B081-49F6-B32F-1D0A75E56697}">
      <dsp:nvSpPr>
        <dsp:cNvPr id="0" name=""/>
        <dsp:cNvSpPr/>
      </dsp:nvSpPr>
      <dsp:spPr>
        <a:xfrm>
          <a:off x="304794" y="0"/>
          <a:ext cx="7162810" cy="949336"/>
        </a:xfrm>
        <a:prstGeom prst="flowChartAlternateProcess">
          <a:avLst/>
        </a:prstGeom>
        <a:solidFill>
          <a:srgbClr val="00B050"/>
        </a:solidFill>
        <a:ln w="127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Comparison of different nodal distributions</a:t>
          </a:r>
        </a:p>
      </dsp:txBody>
      <dsp:txXfrm>
        <a:off x="351136" y="46342"/>
        <a:ext cx="7070126" cy="85665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92463-B081-49F6-B32F-1D0A75E56697}">
      <dsp:nvSpPr>
        <dsp:cNvPr id="0" name=""/>
        <dsp:cNvSpPr/>
      </dsp:nvSpPr>
      <dsp:spPr>
        <a:xfrm>
          <a:off x="304794" y="0"/>
          <a:ext cx="7162810" cy="949336"/>
        </a:xfrm>
        <a:prstGeom prst="flowChartAlternateProcess">
          <a:avLst/>
        </a:prstGeom>
        <a:solidFill>
          <a:srgbClr val="00B050"/>
        </a:solidFill>
        <a:ln w="127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Comparison of different nodal distributions</a:t>
          </a:r>
        </a:p>
      </dsp:txBody>
      <dsp:txXfrm>
        <a:off x="351136" y="46342"/>
        <a:ext cx="7070126" cy="8566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428E1-C7B2-4D98-82DB-50C7143B2359}">
      <dsp:nvSpPr>
        <dsp:cNvPr id="0" name=""/>
        <dsp:cNvSpPr/>
      </dsp:nvSpPr>
      <dsp:spPr>
        <a:xfrm>
          <a:off x="1373237" y="1321492"/>
          <a:ext cx="3349525" cy="1421014"/>
        </a:xfrm>
        <a:prstGeom prst="notchedRightArrow">
          <a:avLst/>
        </a:prstGeom>
        <a:solidFill>
          <a:srgbClr val="FFC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accent1"/>
              </a:solidFill>
            </a:rPr>
            <a:t>Why not mesh-based methods?</a:t>
          </a:r>
        </a:p>
      </dsp:txBody>
      <dsp:txXfrm>
        <a:off x="1728491" y="1676746"/>
        <a:ext cx="2639018" cy="71050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92463-B081-49F6-B32F-1D0A75E56697}">
      <dsp:nvSpPr>
        <dsp:cNvPr id="0" name=""/>
        <dsp:cNvSpPr/>
      </dsp:nvSpPr>
      <dsp:spPr>
        <a:xfrm>
          <a:off x="76185" y="0"/>
          <a:ext cx="7620029" cy="914107"/>
        </a:xfrm>
        <a:prstGeom prst="flowChartAlternateProcess">
          <a:avLst/>
        </a:prstGeom>
        <a:solidFill>
          <a:srgbClr val="00B050"/>
        </a:solidFill>
        <a:ln w="127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Comparison of different nodal distributions</a:t>
          </a:r>
        </a:p>
      </dsp:txBody>
      <dsp:txXfrm>
        <a:off x="120807" y="44622"/>
        <a:ext cx="7530785" cy="82486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92463-B081-49F6-B32F-1D0A75E56697}">
      <dsp:nvSpPr>
        <dsp:cNvPr id="0" name=""/>
        <dsp:cNvSpPr/>
      </dsp:nvSpPr>
      <dsp:spPr>
        <a:xfrm>
          <a:off x="304794" y="5"/>
          <a:ext cx="7162810" cy="949336"/>
        </a:xfrm>
        <a:prstGeom prst="flowChartAlternateProcess">
          <a:avLst/>
        </a:prstGeom>
        <a:solidFill>
          <a:srgbClr val="00B050"/>
        </a:solidFill>
        <a:ln w="127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Comparison of different nodal distributions</a:t>
          </a:r>
        </a:p>
      </dsp:txBody>
      <dsp:txXfrm>
        <a:off x="351136" y="46347"/>
        <a:ext cx="7070126" cy="85665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92463-B081-49F6-B32F-1D0A75E56697}">
      <dsp:nvSpPr>
        <dsp:cNvPr id="0" name=""/>
        <dsp:cNvSpPr/>
      </dsp:nvSpPr>
      <dsp:spPr>
        <a:xfrm>
          <a:off x="304794" y="5"/>
          <a:ext cx="7162810" cy="949336"/>
        </a:xfrm>
        <a:prstGeom prst="flowChartAlternateProcess">
          <a:avLst/>
        </a:prstGeom>
        <a:solidFill>
          <a:srgbClr val="00B050"/>
        </a:solidFill>
        <a:ln w="127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Proposed nodal distributions</a:t>
          </a:r>
        </a:p>
      </dsp:txBody>
      <dsp:txXfrm>
        <a:off x="351136" y="46347"/>
        <a:ext cx="7070126" cy="85665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78CAD4-2D00-436C-8587-16DEB4A4A03B}">
      <dsp:nvSpPr>
        <dsp:cNvPr id="0" name=""/>
        <dsp:cNvSpPr/>
      </dsp:nvSpPr>
      <dsp:spPr>
        <a:xfrm>
          <a:off x="0" y="399639"/>
          <a:ext cx="5334000" cy="680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C749613-F692-4CE8-94CD-C53437920938}">
      <dsp:nvSpPr>
        <dsp:cNvPr id="0" name=""/>
        <dsp:cNvSpPr/>
      </dsp:nvSpPr>
      <dsp:spPr>
        <a:xfrm>
          <a:off x="266700" y="1119"/>
          <a:ext cx="3733800" cy="797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129" tIns="0" rIns="141129" bIns="0" numCol="1" spcCol="1270" anchor="ctr" anchorCtr="0">
          <a:noAutofit/>
        </a:bodyPr>
        <a:lstStyle/>
        <a:p>
          <a:pPr marL="0" lvl="0" indent="0" algn="l" defTabSz="1200150">
            <a:lnSpc>
              <a:spcPct val="90000"/>
            </a:lnSpc>
            <a:spcBef>
              <a:spcPct val="0"/>
            </a:spcBef>
            <a:spcAft>
              <a:spcPct val="35000"/>
            </a:spcAft>
            <a:buNone/>
          </a:pPr>
          <a:r>
            <a:rPr lang="en-US" sz="2700" kern="1200" dirty="0"/>
            <a:t>Latin hyper-cube sampling</a:t>
          </a:r>
        </a:p>
      </dsp:txBody>
      <dsp:txXfrm>
        <a:off x="305608" y="40027"/>
        <a:ext cx="3655984" cy="719224"/>
      </dsp:txXfrm>
    </dsp:sp>
    <dsp:sp modelId="{7A6D179E-B982-4C65-AC2C-873533EDD1E2}">
      <dsp:nvSpPr>
        <dsp:cNvPr id="0" name=""/>
        <dsp:cNvSpPr/>
      </dsp:nvSpPr>
      <dsp:spPr>
        <a:xfrm>
          <a:off x="0" y="1624359"/>
          <a:ext cx="5334000" cy="680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7EC81A-57EA-434F-83F9-35B965551845}">
      <dsp:nvSpPr>
        <dsp:cNvPr id="0" name=""/>
        <dsp:cNvSpPr/>
      </dsp:nvSpPr>
      <dsp:spPr>
        <a:xfrm>
          <a:off x="266700" y="1225839"/>
          <a:ext cx="3733800" cy="797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129" tIns="0" rIns="141129" bIns="0" numCol="1" spcCol="1270" anchor="ctr" anchorCtr="0">
          <a:noAutofit/>
        </a:bodyPr>
        <a:lstStyle/>
        <a:p>
          <a:pPr marL="0" lvl="0" indent="0" algn="l" defTabSz="1200150">
            <a:lnSpc>
              <a:spcPct val="90000"/>
            </a:lnSpc>
            <a:spcBef>
              <a:spcPct val="0"/>
            </a:spcBef>
            <a:spcAft>
              <a:spcPct val="35000"/>
            </a:spcAft>
            <a:buNone/>
          </a:pPr>
          <a:r>
            <a:rPr lang="en-US" sz="2700" kern="1200" dirty="0"/>
            <a:t>Halton sampling</a:t>
          </a:r>
        </a:p>
      </dsp:txBody>
      <dsp:txXfrm>
        <a:off x="305608" y="1264747"/>
        <a:ext cx="3655984" cy="719224"/>
      </dsp:txXfrm>
    </dsp:sp>
    <dsp:sp modelId="{EDBD712D-FFEB-4FB8-AD2D-F66078957D6E}">
      <dsp:nvSpPr>
        <dsp:cNvPr id="0" name=""/>
        <dsp:cNvSpPr/>
      </dsp:nvSpPr>
      <dsp:spPr>
        <a:xfrm>
          <a:off x="0" y="2849080"/>
          <a:ext cx="5334000" cy="680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ED5B01-FCCE-4112-ADFF-3863EED802F6}">
      <dsp:nvSpPr>
        <dsp:cNvPr id="0" name=""/>
        <dsp:cNvSpPr/>
      </dsp:nvSpPr>
      <dsp:spPr>
        <a:xfrm>
          <a:off x="266700" y="2450560"/>
          <a:ext cx="3733800" cy="7970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1129" tIns="0" rIns="141129" bIns="0" numCol="1" spcCol="1270" anchor="ctr" anchorCtr="0">
          <a:noAutofit/>
        </a:bodyPr>
        <a:lstStyle/>
        <a:p>
          <a:pPr marL="0" lvl="0" indent="0" algn="l" defTabSz="1200150">
            <a:lnSpc>
              <a:spcPct val="90000"/>
            </a:lnSpc>
            <a:spcBef>
              <a:spcPct val="0"/>
            </a:spcBef>
            <a:spcAft>
              <a:spcPct val="35000"/>
            </a:spcAft>
            <a:buNone/>
          </a:pPr>
          <a:r>
            <a:rPr lang="en-US" sz="2700" kern="1200" dirty="0"/>
            <a:t>Sobol sampling</a:t>
          </a:r>
        </a:p>
      </dsp:txBody>
      <dsp:txXfrm>
        <a:off x="305608" y="2489468"/>
        <a:ext cx="3655984" cy="71922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92463-B081-49F6-B32F-1D0A75E56697}">
      <dsp:nvSpPr>
        <dsp:cNvPr id="0" name=""/>
        <dsp:cNvSpPr/>
      </dsp:nvSpPr>
      <dsp:spPr>
        <a:xfrm>
          <a:off x="304794" y="0"/>
          <a:ext cx="7162810" cy="949336"/>
        </a:xfrm>
        <a:prstGeom prst="flowChartAlternateProcess">
          <a:avLst/>
        </a:prstGeom>
        <a:solidFill>
          <a:srgbClr val="00B050"/>
        </a:solidFill>
        <a:ln w="127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Latin hyper-cube sampling (LHS)</a:t>
          </a:r>
        </a:p>
      </dsp:txBody>
      <dsp:txXfrm>
        <a:off x="351136" y="46342"/>
        <a:ext cx="7070126" cy="85665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60C5E-3991-4866-92DB-CE7FB02776DA}">
      <dsp:nvSpPr>
        <dsp:cNvPr id="0" name=""/>
        <dsp:cNvSpPr/>
      </dsp:nvSpPr>
      <dsp:spPr>
        <a:xfrm>
          <a:off x="571436" y="450"/>
          <a:ext cx="7525940" cy="761549"/>
        </a:xfrm>
        <a:prstGeom prst="rect">
          <a:avLst/>
        </a:prstGeom>
        <a:no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accent1">
                  <a:lumMod val="75000"/>
                </a:schemeClr>
              </a:solidFill>
            </a:rPr>
            <a:t>1000 simulations are done to calculate the mean values of the error norm for LHS nodal distribution.</a:t>
          </a:r>
        </a:p>
      </dsp:txBody>
      <dsp:txXfrm>
        <a:off x="571436" y="450"/>
        <a:ext cx="7525940" cy="76154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92463-B081-49F6-B32F-1D0A75E56697}">
      <dsp:nvSpPr>
        <dsp:cNvPr id="0" name=""/>
        <dsp:cNvSpPr/>
      </dsp:nvSpPr>
      <dsp:spPr>
        <a:xfrm>
          <a:off x="304794" y="0"/>
          <a:ext cx="7162810" cy="949336"/>
        </a:xfrm>
        <a:prstGeom prst="flowChartAlternateProcess">
          <a:avLst/>
        </a:prstGeom>
        <a:solidFill>
          <a:srgbClr val="00B050"/>
        </a:solidFill>
        <a:ln w="127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Halton sampling </a:t>
          </a:r>
        </a:p>
      </dsp:txBody>
      <dsp:txXfrm>
        <a:off x="351136" y="46342"/>
        <a:ext cx="7070126" cy="85665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92463-B081-49F6-B32F-1D0A75E56697}">
      <dsp:nvSpPr>
        <dsp:cNvPr id="0" name=""/>
        <dsp:cNvSpPr/>
      </dsp:nvSpPr>
      <dsp:spPr>
        <a:xfrm>
          <a:off x="304794" y="0"/>
          <a:ext cx="7162810" cy="949336"/>
        </a:xfrm>
        <a:prstGeom prst="flowChartAlternateProcess">
          <a:avLst/>
        </a:prstGeom>
        <a:solidFill>
          <a:srgbClr val="00B050"/>
        </a:solidFill>
        <a:ln w="127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Sobol sampling (LHS)</a:t>
          </a:r>
        </a:p>
      </dsp:txBody>
      <dsp:txXfrm>
        <a:off x="351136" y="46342"/>
        <a:ext cx="7070126" cy="85665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960C5E-3991-4866-92DB-CE7FB02776DA}">
      <dsp:nvSpPr>
        <dsp:cNvPr id="0" name=""/>
        <dsp:cNvSpPr/>
      </dsp:nvSpPr>
      <dsp:spPr>
        <a:xfrm>
          <a:off x="571436" y="450"/>
          <a:ext cx="7525940" cy="761549"/>
        </a:xfrm>
        <a:prstGeom prst="rect">
          <a:avLst/>
        </a:prstGeom>
        <a:noFill/>
        <a:ln w="127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solidFill>
                <a:schemeClr val="accent1">
                  <a:lumMod val="75000"/>
                </a:schemeClr>
              </a:solidFill>
            </a:rPr>
            <a:t>1000 simulations are done to calculate the mean values of the error norm for sobol sampling nodal distribution.</a:t>
          </a:r>
        </a:p>
      </dsp:txBody>
      <dsp:txXfrm>
        <a:off x="571436" y="450"/>
        <a:ext cx="7525940" cy="76154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92463-B081-49F6-B32F-1D0A75E56697}">
      <dsp:nvSpPr>
        <dsp:cNvPr id="0" name=""/>
        <dsp:cNvSpPr/>
      </dsp:nvSpPr>
      <dsp:spPr>
        <a:xfrm>
          <a:off x="304794" y="0"/>
          <a:ext cx="7162810" cy="949336"/>
        </a:xfrm>
        <a:prstGeom prst="flowChartAlternateProcess">
          <a:avLst/>
        </a:prstGeom>
        <a:solidFill>
          <a:srgbClr val="00B050"/>
        </a:solidFill>
        <a:ln w="127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Comparison of proposed nodal distributions</a:t>
          </a:r>
        </a:p>
      </dsp:txBody>
      <dsp:txXfrm>
        <a:off x="351136" y="46342"/>
        <a:ext cx="7070126" cy="8566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687278-729B-476E-A541-6CB0048CBA1E}">
      <dsp:nvSpPr>
        <dsp:cNvPr id="0" name=""/>
        <dsp:cNvSpPr/>
      </dsp:nvSpPr>
      <dsp:spPr>
        <a:xfrm>
          <a:off x="0" y="40639"/>
          <a:ext cx="3505200" cy="2103120"/>
        </a:xfrm>
        <a:prstGeom prst="irregularSeal2">
          <a:avLst/>
        </a:prstGeom>
        <a:solidFill>
          <a:srgbClr val="92D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Mesh-less methods</a:t>
          </a:r>
        </a:p>
      </dsp:txBody>
      <dsp:txXfrm>
        <a:off x="871756" y="662033"/>
        <a:ext cx="1503991" cy="930144"/>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92463-B081-49F6-B32F-1D0A75E56697}">
      <dsp:nvSpPr>
        <dsp:cNvPr id="0" name=""/>
        <dsp:cNvSpPr/>
      </dsp:nvSpPr>
      <dsp:spPr>
        <a:xfrm>
          <a:off x="304794" y="0"/>
          <a:ext cx="7162810" cy="949336"/>
        </a:xfrm>
        <a:prstGeom prst="flowChartAlternateProcess">
          <a:avLst/>
        </a:prstGeom>
        <a:solidFill>
          <a:srgbClr val="00B050"/>
        </a:solidFill>
        <a:ln w="127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Comparison of proposed nodal distributions</a:t>
          </a:r>
        </a:p>
      </dsp:txBody>
      <dsp:txXfrm>
        <a:off x="351136" y="46342"/>
        <a:ext cx="7070126" cy="85665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92463-B081-49F6-B32F-1D0A75E56697}">
      <dsp:nvSpPr>
        <dsp:cNvPr id="0" name=""/>
        <dsp:cNvSpPr/>
      </dsp:nvSpPr>
      <dsp:spPr>
        <a:xfrm>
          <a:off x="228596" y="0"/>
          <a:ext cx="7315207" cy="914107"/>
        </a:xfrm>
        <a:prstGeom prst="flowChartAlternateProcess">
          <a:avLst/>
        </a:prstGeom>
        <a:solidFill>
          <a:srgbClr val="00B050"/>
        </a:solidFill>
        <a:ln w="127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Comparison of proposed nodal distributions</a:t>
          </a:r>
        </a:p>
      </dsp:txBody>
      <dsp:txXfrm>
        <a:off x="273218" y="44622"/>
        <a:ext cx="7225963" cy="824863"/>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92463-B081-49F6-B32F-1D0A75E56697}">
      <dsp:nvSpPr>
        <dsp:cNvPr id="0" name=""/>
        <dsp:cNvSpPr/>
      </dsp:nvSpPr>
      <dsp:spPr>
        <a:xfrm>
          <a:off x="304794" y="0"/>
          <a:ext cx="7162810" cy="949336"/>
        </a:xfrm>
        <a:prstGeom prst="flowChartAlternateProcess">
          <a:avLst/>
        </a:prstGeom>
        <a:solidFill>
          <a:srgbClr val="00B050"/>
        </a:solidFill>
        <a:ln w="127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Comparison of proposed nodal distributions</a:t>
          </a:r>
        </a:p>
      </dsp:txBody>
      <dsp:txXfrm>
        <a:off x="351136" y="46342"/>
        <a:ext cx="7070126" cy="856652"/>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92463-B081-49F6-B32F-1D0A75E56697}">
      <dsp:nvSpPr>
        <dsp:cNvPr id="0" name=""/>
        <dsp:cNvSpPr/>
      </dsp:nvSpPr>
      <dsp:spPr>
        <a:xfrm>
          <a:off x="304794" y="5"/>
          <a:ext cx="7162810" cy="949336"/>
        </a:xfrm>
        <a:prstGeom prst="flowChartAlternateProcess">
          <a:avLst/>
        </a:prstGeom>
        <a:solidFill>
          <a:srgbClr val="00B050"/>
        </a:solidFill>
        <a:ln w="127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Comparison of proposed nodal distributions</a:t>
          </a:r>
        </a:p>
      </dsp:txBody>
      <dsp:txXfrm>
        <a:off x="351136" y="46347"/>
        <a:ext cx="7070126" cy="8566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428E1-C7B2-4D98-82DB-50C7143B2359}">
      <dsp:nvSpPr>
        <dsp:cNvPr id="0" name=""/>
        <dsp:cNvSpPr/>
      </dsp:nvSpPr>
      <dsp:spPr>
        <a:xfrm>
          <a:off x="1447809" y="1371607"/>
          <a:ext cx="3200380" cy="1320785"/>
        </a:xfrm>
        <a:prstGeom prst="notchedRightArrow">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 How mesh-less methods work?</a:t>
          </a:r>
        </a:p>
      </dsp:txBody>
      <dsp:txXfrm>
        <a:off x="1778005" y="1701803"/>
        <a:ext cx="2539988" cy="6603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D428E1-C7B2-4D98-82DB-50C7143B2359}">
      <dsp:nvSpPr>
        <dsp:cNvPr id="0" name=""/>
        <dsp:cNvSpPr/>
      </dsp:nvSpPr>
      <dsp:spPr>
        <a:xfrm>
          <a:off x="1446245" y="1370961"/>
          <a:ext cx="3203508" cy="1322076"/>
        </a:xfrm>
        <a:prstGeom prst="roundRect">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 </a:t>
          </a:r>
          <a:r>
            <a:rPr lang="en-US" sz="2800" b="1" kern="1200" dirty="0"/>
            <a:t>Applications of mesh-less methods</a:t>
          </a:r>
          <a:endParaRPr lang="en-US" sz="2400" b="1" kern="1200" dirty="0"/>
        </a:p>
      </dsp:txBody>
      <dsp:txXfrm>
        <a:off x="1510783" y="1435499"/>
        <a:ext cx="3074432" cy="1193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E2F256-558C-40D4-9736-A5C84B666071}">
      <dsp:nvSpPr>
        <dsp:cNvPr id="0" name=""/>
        <dsp:cNvSpPr/>
      </dsp:nvSpPr>
      <dsp:spPr>
        <a:xfrm>
          <a:off x="0" y="241696"/>
          <a:ext cx="2500312" cy="1500187"/>
        </a:xfrm>
        <a:prstGeom prst="ellipse">
          <a:avLst/>
        </a:prstGeom>
        <a:solidFill>
          <a:schemeClr val="bg2">
            <a:lumMod val="9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Solid mechanics</a:t>
          </a:r>
        </a:p>
      </dsp:txBody>
      <dsp:txXfrm>
        <a:off x="366162" y="461393"/>
        <a:ext cx="1767988" cy="1060793"/>
      </dsp:txXfrm>
    </dsp:sp>
    <dsp:sp modelId="{733A76E6-17A5-4E39-9610-55D4A6F4415B}">
      <dsp:nvSpPr>
        <dsp:cNvPr id="0" name=""/>
        <dsp:cNvSpPr/>
      </dsp:nvSpPr>
      <dsp:spPr>
        <a:xfrm>
          <a:off x="2800350" y="241696"/>
          <a:ext cx="2500312" cy="1500187"/>
        </a:xfrm>
        <a:prstGeom prst="ellipse">
          <a:avLst/>
        </a:prstGeom>
        <a:solidFill>
          <a:schemeClr val="bg2">
            <a:lumMod val="9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Fracture mechanics</a:t>
          </a:r>
        </a:p>
      </dsp:txBody>
      <dsp:txXfrm>
        <a:off x="3166512" y="461393"/>
        <a:ext cx="1767988" cy="1060793"/>
      </dsp:txXfrm>
    </dsp:sp>
    <dsp:sp modelId="{4A6F3381-D902-4D39-8CFC-27F092E3E598}">
      <dsp:nvSpPr>
        <dsp:cNvPr id="0" name=""/>
        <dsp:cNvSpPr/>
      </dsp:nvSpPr>
      <dsp:spPr>
        <a:xfrm>
          <a:off x="5500687" y="241696"/>
          <a:ext cx="2500312" cy="1500187"/>
        </a:xfrm>
        <a:prstGeom prst="ellipse">
          <a:avLst/>
        </a:prstGeom>
        <a:solidFill>
          <a:schemeClr val="bg2">
            <a:lumMod val="9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Composite structures</a:t>
          </a:r>
        </a:p>
      </dsp:txBody>
      <dsp:txXfrm>
        <a:off x="5866849" y="461393"/>
        <a:ext cx="1767988" cy="1060793"/>
      </dsp:txXfrm>
    </dsp:sp>
    <dsp:sp modelId="{A6B6C25D-DD79-430E-80D3-352E5EA50662}">
      <dsp:nvSpPr>
        <dsp:cNvPr id="0" name=""/>
        <dsp:cNvSpPr/>
      </dsp:nvSpPr>
      <dsp:spPr>
        <a:xfrm>
          <a:off x="1466858" y="1991915"/>
          <a:ext cx="2500312" cy="1500187"/>
        </a:xfrm>
        <a:prstGeom prst="ellipse">
          <a:avLst/>
        </a:prstGeom>
        <a:solidFill>
          <a:schemeClr val="bg2">
            <a:lumMod val="9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Heat conduction Problems</a:t>
          </a:r>
        </a:p>
      </dsp:txBody>
      <dsp:txXfrm>
        <a:off x="1833020" y="2211612"/>
        <a:ext cx="1767988" cy="1060793"/>
      </dsp:txXfrm>
    </dsp:sp>
    <dsp:sp modelId="{7A9CCFAF-D93C-4947-8563-65BABCB85477}">
      <dsp:nvSpPr>
        <dsp:cNvPr id="0" name=""/>
        <dsp:cNvSpPr/>
      </dsp:nvSpPr>
      <dsp:spPr>
        <a:xfrm>
          <a:off x="4433879" y="1991915"/>
          <a:ext cx="2500312" cy="1500187"/>
        </a:xfrm>
        <a:prstGeom prst="ellipse">
          <a:avLst/>
        </a:prstGeom>
        <a:solidFill>
          <a:schemeClr val="bg2">
            <a:lumMod val="9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many more….</a:t>
          </a:r>
        </a:p>
      </dsp:txBody>
      <dsp:txXfrm>
        <a:off x="4800041" y="2211612"/>
        <a:ext cx="1767988" cy="10607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92463-B081-49F6-B32F-1D0A75E56697}">
      <dsp:nvSpPr>
        <dsp:cNvPr id="0" name=""/>
        <dsp:cNvSpPr/>
      </dsp:nvSpPr>
      <dsp:spPr>
        <a:xfrm>
          <a:off x="1828806" y="192092"/>
          <a:ext cx="4114786" cy="949336"/>
        </a:xfrm>
        <a:prstGeom prst="flowChartAlternateProcess">
          <a:avLst/>
        </a:prstGeom>
        <a:solidFill>
          <a:srgbClr val="00B050"/>
        </a:solidFill>
        <a:ln w="127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Comparison Parameter</a:t>
          </a:r>
        </a:p>
      </dsp:txBody>
      <dsp:txXfrm>
        <a:off x="1875148" y="238434"/>
        <a:ext cx="4022102" cy="85665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92463-B081-49F6-B32F-1D0A75E56697}">
      <dsp:nvSpPr>
        <dsp:cNvPr id="0" name=""/>
        <dsp:cNvSpPr/>
      </dsp:nvSpPr>
      <dsp:spPr>
        <a:xfrm>
          <a:off x="304794" y="192092"/>
          <a:ext cx="7162810" cy="949336"/>
        </a:xfrm>
        <a:prstGeom prst="flowChartAlternateProcess">
          <a:avLst/>
        </a:prstGeom>
        <a:solidFill>
          <a:srgbClr val="00B050"/>
        </a:solidFill>
        <a:ln w="127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Mesh-less discretization parameters</a:t>
          </a:r>
          <a:endParaRPr lang="en-US" sz="2800" b="1" kern="1200" dirty="0"/>
        </a:p>
      </dsp:txBody>
      <dsp:txXfrm>
        <a:off x="351136" y="238434"/>
        <a:ext cx="7070126" cy="85665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92463-B081-49F6-B32F-1D0A75E56697}">
      <dsp:nvSpPr>
        <dsp:cNvPr id="0" name=""/>
        <dsp:cNvSpPr/>
      </dsp:nvSpPr>
      <dsp:spPr>
        <a:xfrm>
          <a:off x="304794" y="5"/>
          <a:ext cx="7162810" cy="949336"/>
        </a:xfrm>
        <a:prstGeom prst="flowChartAlternateProcess">
          <a:avLst/>
        </a:prstGeom>
        <a:solidFill>
          <a:srgbClr val="00B050"/>
        </a:solidFill>
        <a:ln w="12700" cap="flat"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Comparison of EFG and MLPG results</a:t>
          </a:r>
        </a:p>
      </dsp:txBody>
      <dsp:txXfrm>
        <a:off x="351136" y="46347"/>
        <a:ext cx="7070126" cy="85665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41BC0D-F57F-48CE-8164-8A38A8F3F224}" type="datetimeFigureOut">
              <a:rPr lang="en-US" smtClean="0"/>
              <a:t>3/30/2020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590DCC-B0B5-4C64-8D45-1E74F5CC1A42}"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590DCC-B0B5-4C64-8D45-1E74F5CC1A42}" type="slidenum">
              <a:rPr lang="en-US" smtClean="0"/>
              <a:t>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590DCC-B0B5-4C64-8D45-1E74F5CC1A42}" type="slidenum">
              <a:rPr lang="en-US" smtClean="0"/>
              <a:t>22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590DCC-B0B5-4C64-8D45-1E74F5CC1A42}" type="slidenum">
              <a:rPr lang="en-US" smtClean="0"/>
              <a:t>23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590DCC-B0B5-4C64-8D45-1E74F5CC1A42}" type="slidenum">
              <a:rPr lang="en-US" smtClean="0"/>
              <a:t>24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590DCC-B0B5-4C64-8D45-1E74F5CC1A42}" type="slidenum">
              <a:rPr lang="en-US" smtClean="0"/>
              <a:t>26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590DCC-B0B5-4C64-8D45-1E74F5CC1A42}" type="slidenum">
              <a:rPr lang="en-US" smtClean="0"/>
              <a:t>27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590DCC-B0B5-4C64-8D45-1E74F5CC1A42}" type="slidenum">
              <a:rPr lang="en-US" smtClean="0"/>
              <a:t>28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590DCC-B0B5-4C64-8D45-1E74F5CC1A42}" type="slidenum">
              <a:rPr lang="en-US" smtClean="0"/>
              <a:t>29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590DCC-B0B5-4C64-8D45-1E74F5CC1A42}" type="slidenum">
              <a:rPr lang="en-US" smtClean="0"/>
              <a:t>30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590DCC-B0B5-4C64-8D45-1E74F5CC1A42}" type="slidenum">
              <a:rPr lang="en-US" smtClean="0"/>
              <a:t>31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590DCC-B0B5-4C64-8D45-1E74F5CC1A42}" type="slidenum">
              <a:rPr lang="en-US" smtClean="0"/>
              <a:t>32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590DCC-B0B5-4C64-8D45-1E74F5CC1A42}" type="slidenum">
              <a:rPr lang="en-US" smtClean="0"/>
              <a:t>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590DCC-B0B5-4C64-8D45-1E74F5CC1A42}" type="slidenum">
              <a:rPr lang="en-US" smtClean="0"/>
              <a:t>33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590DCC-B0B5-4C64-8D45-1E74F5CC1A42}" type="slidenum">
              <a:rPr lang="en-US" smtClean="0"/>
              <a:t>34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590DCC-B0B5-4C64-8D45-1E74F5CC1A42}" type="slidenum">
              <a:rPr lang="en-US" smtClean="0"/>
              <a:t>15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590DCC-B0B5-4C64-8D45-1E74F5CC1A42}" type="slidenum">
              <a:rPr lang="en-US" smtClean="0"/>
              <a:t>16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590DCC-B0B5-4C64-8D45-1E74F5CC1A42}" type="slidenum">
              <a:rPr lang="en-US" smtClean="0"/>
              <a:t>17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590DCC-B0B5-4C64-8D45-1E74F5CC1A42}" type="slidenum">
              <a:rPr lang="en-US" smtClean="0"/>
              <a:t>18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590DCC-B0B5-4C64-8D45-1E74F5CC1A42}" type="slidenum">
              <a:rPr lang="en-US" smtClean="0"/>
              <a:t>19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590DCC-B0B5-4C64-8D45-1E74F5CC1A42}" type="slidenum">
              <a:rPr lang="en-US" smtClean="0"/>
              <a:t>20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F590DCC-B0B5-4C64-8D45-1E74F5CC1A42}" type="slidenum">
              <a:rPr lang="en-US" smtClean="0"/>
              <a:t>21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41D9A51E-6525-478D-A8CA-D84D5F8013EC}" type="datetime1">
              <a:rPr lang="fr-FR" smtClean="0"/>
              <a:t>30/03/2020</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A0090995-E9AE-4D55-BBC7-F1DFD05DA4E7}" type="slidenum">
              <a:rPr lang="en-US" smtClean="0"/>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A4B4C5C-3ADE-4D07-BAAD-6C608D92D92A}" type="datetime1">
              <a:rPr lang="fr-FR" smtClean="0"/>
              <a:t>30/03/2020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90995-E9AE-4D55-BBC7-F1DFD05DA4E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2DD31E1C-604A-4ABC-A83F-E7A686A9320F}" type="datetime1">
              <a:rPr lang="fr-FR" smtClean="0"/>
              <a:t>30/03/2020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90995-E9AE-4D55-BBC7-F1DFD05DA4E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CE753824-E333-45AC-BFE6-7E629254437C}" type="datetime1">
              <a:rPr lang="fr-FR" smtClean="0"/>
              <a:t>30/03/2020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090995-E9AE-4D55-BBC7-F1DFD05DA4E7}" type="slidenum">
              <a:rPr lang="en-US" smtClean="0"/>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a:t>Click to edit Master title style</a:t>
            </a:r>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7E0A906F-8E64-4919-A6F8-07E5AEE416F0}" type="datetime1">
              <a:rPr lang="fr-FR" smtClean="0"/>
              <a:t>30/03/2020</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A0090995-E9AE-4D55-BBC7-F1DFD05DA4E7}"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4BCA17CA-8B10-494F-9108-39EA88BB3EB1}" type="datetime1">
              <a:rPr lang="fr-FR" smtClean="0"/>
              <a:t>30/03/2020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90995-E9AE-4D55-BBC7-F1DFD05DA4E7}" type="slidenum">
              <a:rPr lang="en-US" smtClean="0"/>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a:t>Click to edit Master title style</a:t>
            </a:r>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BD31FB28-B558-4BC8-82CD-72F5B78A88D2}" type="datetime1">
              <a:rPr lang="fr-FR" smtClean="0"/>
              <a:t>30/03/2020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090995-E9AE-4D55-BBC7-F1DFD05DA4E7}" type="slidenum">
              <a:rPr lang="en-US" smtClean="0"/>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CDE9BEE4-B29F-4510-B94E-3C6753B9D3E4}" type="datetime1">
              <a:rPr lang="fr-FR" smtClean="0"/>
              <a:t>30/03/2020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090995-E9AE-4D55-BBC7-F1DFD05DA4E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793151-775C-426F-BE0D-7CBD95654174}" type="datetime1">
              <a:rPr lang="fr-FR" smtClean="0"/>
              <a:t>30/03/2020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090995-E9AE-4D55-BBC7-F1DFD05DA4E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a:t>Click to edit Master title style</a:t>
            </a:r>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54BEDFA5-6E01-481A-A135-A885275CBCD7}" type="datetime1">
              <a:rPr lang="fr-FR" smtClean="0"/>
              <a:t>30/03/2020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090995-E9AE-4D55-BBC7-F1DFD05DA4E7}" type="slidenum">
              <a:rPr lang="en-US" smtClean="0"/>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a:t>Click to edit Master title style</a:t>
            </a:r>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B09A9B5C-4C0B-4D9A-830F-09792F4C7074}" type="datetime1">
              <a:rPr lang="fr-FR" smtClean="0"/>
              <a:t>30/03/2020</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A0090995-E9AE-4D55-BBC7-F1DFD05DA4E7}" type="slidenum">
              <a:rPr lang="en-US" smtClean="0"/>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a:t>Click to edit Master title style</a:t>
            </a:r>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C8F371D5-61BA-4801-A1F0-40B1355C6693}" type="datetime1">
              <a:rPr lang="fr-FR" smtClean="0"/>
              <a:t>30/03/2020</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A0090995-E9AE-4D55-BBC7-F1DFD05DA4E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hf hdr="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5.jpe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6.jpeg"/><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12.xml"/><Relationship Id="rId13" Type="http://schemas.openxmlformats.org/officeDocument/2006/relationships/image" Target="../media/image7.jpeg"/><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jpeg"/><Relationship Id="rId3" Type="http://schemas.openxmlformats.org/officeDocument/2006/relationships/diagramData" Target="../diagrams/data13.xml"/><Relationship Id="rId7" Type="http://schemas.microsoft.com/office/2007/relationships/diagramDrawing" Target="../diagrams/drawing13.xml"/><Relationship Id="rId12"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image" Target="../media/image11.jpeg"/><Relationship Id="rId5" Type="http://schemas.openxmlformats.org/officeDocument/2006/relationships/diagramQuickStyle" Target="../diagrams/quickStyle13.xml"/><Relationship Id="rId10" Type="http://schemas.openxmlformats.org/officeDocument/2006/relationships/image" Target="../media/image10.jpeg"/><Relationship Id="rId4" Type="http://schemas.openxmlformats.org/officeDocument/2006/relationships/diagramLayout" Target="../diagrams/layout13.xml"/><Relationship Id="rId9" Type="http://schemas.openxmlformats.org/officeDocument/2006/relationships/image" Target="../media/image9.jpeg"/></Relationships>
</file>

<file path=ppt/slides/_rels/slide18.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image" Target="../media/image17.jpeg"/><Relationship Id="rId5" Type="http://schemas.openxmlformats.org/officeDocument/2006/relationships/diagramQuickStyle" Target="../diagrams/quickStyle14.xml"/><Relationship Id="rId10" Type="http://schemas.openxmlformats.org/officeDocument/2006/relationships/image" Target="../media/image16.jpeg"/><Relationship Id="rId4" Type="http://schemas.openxmlformats.org/officeDocument/2006/relationships/diagramLayout" Target="../diagrams/layout14.xml"/><Relationship Id="rId9"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2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10" Type="http://schemas.openxmlformats.org/officeDocument/2006/relationships/image" Target="../media/image19.jpeg"/><Relationship Id="rId4" Type="http://schemas.openxmlformats.org/officeDocument/2006/relationships/diagramLayout" Target="../diagrams/layout18.xml"/><Relationship Id="rId9" Type="http://schemas.openxmlformats.org/officeDocument/2006/relationships/image" Target="../media/image18.jpeg"/></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10" Type="http://schemas.openxmlformats.org/officeDocument/2006/relationships/image" Target="../media/image22.png"/><Relationship Id="rId4" Type="http://schemas.openxmlformats.org/officeDocument/2006/relationships/diagramLayout" Target="../diagrams/layout19.xml"/><Relationship Id="rId9" Type="http://schemas.openxmlformats.org/officeDocument/2006/relationships/image" Target="../media/image21.png"/></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23.png"/><Relationship Id="rId7" Type="http://schemas.openxmlformats.org/officeDocument/2006/relationships/diagramQuickStyle" Target="../diagrams/quickStyle2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image" Target="../media/image24.png"/><Relationship Id="rId9" Type="http://schemas.microsoft.com/office/2007/relationships/diagramDrawing" Target="../diagrams/drawing20.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diagramData" Target="../diagrams/data23.xml"/><Relationship Id="rId3" Type="http://schemas.openxmlformats.org/officeDocument/2006/relationships/diagramData" Target="../diagrams/data22.xml"/><Relationship Id="rId7" Type="http://schemas.microsoft.com/office/2007/relationships/diagramDrawing" Target="../diagrams/drawing22.xml"/><Relationship Id="rId12" Type="http://schemas.microsoft.com/office/2007/relationships/diagramDrawing" Target="../diagrams/drawing2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2.xml"/><Relationship Id="rId11" Type="http://schemas.openxmlformats.org/officeDocument/2006/relationships/diagramColors" Target="../diagrams/colors23.xml"/><Relationship Id="rId5" Type="http://schemas.openxmlformats.org/officeDocument/2006/relationships/diagramQuickStyle" Target="../diagrams/quickStyle22.xml"/><Relationship Id="rId10" Type="http://schemas.openxmlformats.org/officeDocument/2006/relationships/diagramQuickStyle" Target="../diagrams/quickStyle23.xml"/><Relationship Id="rId4" Type="http://schemas.openxmlformats.org/officeDocument/2006/relationships/diagramLayout" Target="../diagrams/layout22.xml"/><Relationship Id="rId9" Type="http://schemas.openxmlformats.org/officeDocument/2006/relationships/diagramLayout" Target="../diagrams/layout23.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25.xml"/><Relationship Id="rId13" Type="http://schemas.openxmlformats.org/officeDocument/2006/relationships/image" Target="../media/image25.png"/><Relationship Id="rId3" Type="http://schemas.openxmlformats.org/officeDocument/2006/relationships/diagramData" Target="../diagrams/data24.xml"/><Relationship Id="rId7" Type="http://schemas.microsoft.com/office/2007/relationships/diagramDrawing" Target="../diagrams/drawing24.xml"/><Relationship Id="rId12" Type="http://schemas.microsoft.com/office/2007/relationships/diagramDrawing" Target="../diagrams/drawing2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4.xml"/><Relationship Id="rId11" Type="http://schemas.openxmlformats.org/officeDocument/2006/relationships/diagramColors" Target="../diagrams/colors25.xml"/><Relationship Id="rId5" Type="http://schemas.openxmlformats.org/officeDocument/2006/relationships/diagramQuickStyle" Target="../diagrams/quickStyle24.xml"/><Relationship Id="rId10" Type="http://schemas.openxmlformats.org/officeDocument/2006/relationships/diagramQuickStyle" Target="../diagrams/quickStyle25.xml"/><Relationship Id="rId4" Type="http://schemas.openxmlformats.org/officeDocument/2006/relationships/diagramLayout" Target="../diagrams/layout24.xml"/><Relationship Id="rId9" Type="http://schemas.openxmlformats.org/officeDocument/2006/relationships/diagramLayout" Target="../diagrams/layout25.xml"/></Relationships>
</file>

<file path=ppt/slides/_rels/slide2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28.xml"/><Relationship Id="rId13" Type="http://schemas.openxmlformats.org/officeDocument/2006/relationships/image" Target="../media/image27.png"/><Relationship Id="rId3" Type="http://schemas.openxmlformats.org/officeDocument/2006/relationships/diagramData" Target="../diagrams/data27.xml"/><Relationship Id="rId7" Type="http://schemas.microsoft.com/office/2007/relationships/diagramDrawing" Target="../diagrams/drawing27.xml"/><Relationship Id="rId12" Type="http://schemas.microsoft.com/office/2007/relationships/diagramDrawing" Target="../diagrams/drawing2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7.xml"/><Relationship Id="rId11" Type="http://schemas.openxmlformats.org/officeDocument/2006/relationships/diagramColors" Target="../diagrams/colors28.xml"/><Relationship Id="rId5" Type="http://schemas.openxmlformats.org/officeDocument/2006/relationships/diagramQuickStyle" Target="../diagrams/quickStyle27.xml"/><Relationship Id="rId10" Type="http://schemas.openxmlformats.org/officeDocument/2006/relationships/diagramQuickStyle" Target="../diagrams/quickStyle28.xml"/><Relationship Id="rId4" Type="http://schemas.openxmlformats.org/officeDocument/2006/relationships/diagramLayout" Target="../diagrams/layout27.xml"/><Relationship Id="rId9" Type="http://schemas.openxmlformats.org/officeDocument/2006/relationships/diagramLayout" Target="../diagrams/layout28.xml"/><Relationship Id="rId14"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10" Type="http://schemas.openxmlformats.org/officeDocument/2006/relationships/image" Target="../media/image31.png"/><Relationship Id="rId4" Type="http://schemas.openxmlformats.org/officeDocument/2006/relationships/diagramLayout" Target="../diagrams/layout29.xml"/><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10" Type="http://schemas.openxmlformats.org/officeDocument/2006/relationships/image" Target="../media/image34.png"/><Relationship Id="rId4" Type="http://schemas.openxmlformats.org/officeDocument/2006/relationships/diagramLayout" Target="../diagrams/layout30.xml"/><Relationship Id="rId9" Type="http://schemas.openxmlformats.org/officeDocument/2006/relationships/image" Target="../media/image33.png"/></Relationships>
</file>

<file path=ppt/slides/_rels/slide3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 Id="rId9" Type="http://schemas.openxmlformats.org/officeDocument/2006/relationships/image" Target="../media/image36.png"/></Relationships>
</file>

<file path=ppt/slides/_rels/slide33.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diagramData" Target="../diagrams/data32.xml"/><Relationship Id="rId7" Type="http://schemas.microsoft.com/office/2007/relationships/diagramDrawing" Target="../diagrams/drawing3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2.xml"/><Relationship Id="rId5" Type="http://schemas.openxmlformats.org/officeDocument/2006/relationships/diagramQuickStyle" Target="../diagrams/quickStyle32.xml"/><Relationship Id="rId4" Type="http://schemas.openxmlformats.org/officeDocument/2006/relationships/diagramLayout" Target="../diagrams/layout32.xml"/><Relationship Id="rId9" Type="http://schemas.openxmlformats.org/officeDocument/2006/relationships/image" Target="../media/image38.jpeg"/></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3.gi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3200400"/>
            <a:ext cx="6400800" cy="3505200"/>
          </a:xfrm>
        </p:spPr>
        <p:txBody>
          <a:bodyPr>
            <a:normAutofit lnSpcReduction="10000"/>
          </a:bodyPr>
          <a:lstStyle/>
          <a:p>
            <a:r>
              <a:rPr lang="en-US" dirty="0">
                <a:solidFill>
                  <a:schemeClr val="tx1">
                    <a:lumMod val="85000"/>
                    <a:lumOff val="15000"/>
                  </a:schemeClr>
                </a:solidFill>
              </a:rPr>
              <a:t>Presented by:</a:t>
            </a:r>
          </a:p>
          <a:p>
            <a:r>
              <a:rPr lang="en-US" dirty="0">
                <a:solidFill>
                  <a:schemeClr val="tx1">
                    <a:lumMod val="85000"/>
                    <a:lumOff val="15000"/>
                  </a:schemeClr>
                </a:solidFill>
              </a:rPr>
              <a:t> Navpreet KAUR</a:t>
            </a:r>
          </a:p>
          <a:p>
            <a:r>
              <a:rPr lang="en-US" dirty="0">
                <a:solidFill>
                  <a:schemeClr val="tx1">
                    <a:lumMod val="85000"/>
                    <a:lumOff val="15000"/>
                  </a:schemeClr>
                </a:solidFill>
              </a:rPr>
              <a:t>  (Major: Structures + ADO)</a:t>
            </a:r>
          </a:p>
          <a:p>
            <a:endParaRPr lang="en-US" dirty="0">
              <a:solidFill>
                <a:schemeClr val="tx1">
                  <a:lumMod val="85000"/>
                  <a:lumOff val="15000"/>
                </a:schemeClr>
              </a:solidFill>
            </a:endParaRPr>
          </a:p>
          <a:p>
            <a:r>
              <a:rPr lang="en-US" dirty="0">
                <a:solidFill>
                  <a:schemeClr val="tx1">
                    <a:lumMod val="85000"/>
                    <a:lumOff val="15000"/>
                  </a:schemeClr>
                </a:solidFill>
              </a:rPr>
              <a:t>Supervisors:</a:t>
            </a:r>
          </a:p>
          <a:p>
            <a:r>
              <a:rPr lang="en-US" dirty="0">
                <a:solidFill>
                  <a:schemeClr val="tx1">
                    <a:lumMod val="85000"/>
                    <a:lumOff val="15000"/>
                  </a:schemeClr>
                </a:solidFill>
              </a:rPr>
              <a:t>Joseph MORLIER</a:t>
            </a:r>
          </a:p>
          <a:p>
            <a:r>
              <a:rPr lang="en-US" dirty="0">
                <a:solidFill>
                  <a:schemeClr val="tx1">
                    <a:lumMod val="85000"/>
                    <a:lumOff val="15000"/>
                  </a:schemeClr>
                </a:solidFill>
              </a:rPr>
              <a:t>Simone CONIGLIO</a:t>
            </a:r>
          </a:p>
          <a:p>
            <a:r>
              <a:rPr lang="en-US" dirty="0">
                <a:solidFill>
                  <a:schemeClr val="tx1">
                    <a:lumMod val="85000"/>
                    <a:lumOff val="15000"/>
                  </a:schemeClr>
                </a:solidFill>
              </a:rPr>
              <a:t>26/06/2019</a:t>
            </a:r>
          </a:p>
        </p:txBody>
      </p:sp>
      <p:sp>
        <p:nvSpPr>
          <p:cNvPr id="2" name="Title 1"/>
          <p:cNvSpPr>
            <a:spLocks noGrp="1"/>
          </p:cNvSpPr>
          <p:nvPr>
            <p:ph type="ctrTitle"/>
          </p:nvPr>
        </p:nvSpPr>
        <p:spPr/>
        <p:txBody>
          <a:bodyPr/>
          <a:lstStyle/>
          <a:p>
            <a:r>
              <a:rPr lang="en-US" dirty="0"/>
              <a:t>Mesh-less Methods for Structural Analysis</a:t>
            </a:r>
          </a:p>
        </p:txBody>
      </p:sp>
      <p:pic>
        <p:nvPicPr>
          <p:cNvPr id="4" name="Picture 3" descr="logo.png"/>
          <p:cNvPicPr>
            <a:picLocks noChangeAspect="1"/>
          </p:cNvPicPr>
          <p:nvPr/>
        </p:nvPicPr>
        <p:blipFill>
          <a:blip r:embed="rId2" cstate="print"/>
          <a:stretch>
            <a:fillRect/>
          </a:stretch>
        </p:blipFill>
        <p:spPr>
          <a:xfrm>
            <a:off x="76200" y="100547"/>
            <a:ext cx="2095143" cy="1271053"/>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7772400" cy="1143000"/>
          </a:xfrm>
        </p:spPr>
        <p:txBody>
          <a:bodyPr/>
          <a:lstStyle/>
          <a:p>
            <a:r>
              <a:rPr lang="en-US" dirty="0"/>
              <a:t> Problem Definition</a:t>
            </a:r>
          </a:p>
        </p:txBody>
      </p:sp>
      <p:sp>
        <p:nvSpPr>
          <p:cNvPr id="6" name="Slide Number Placeholder 5"/>
          <p:cNvSpPr>
            <a:spLocks noGrp="1"/>
          </p:cNvSpPr>
          <p:nvPr>
            <p:ph type="sldNum" sz="quarter" idx="12"/>
          </p:nvPr>
        </p:nvSpPr>
        <p:spPr/>
        <p:txBody>
          <a:bodyPr/>
          <a:lstStyle/>
          <a:p>
            <a:fld id="{A0090995-E9AE-4D55-BBC7-F1DFD05DA4E7}" type="slidenum">
              <a:rPr lang="en-US" smtClean="0"/>
              <a:t>10</a:t>
            </a:fld>
            <a:endParaRPr lang="en-US"/>
          </a:p>
        </p:txBody>
      </p:sp>
      <p:pic>
        <p:nvPicPr>
          <p:cNvPr id="1026" name="Picture 2"/>
          <p:cNvPicPr>
            <a:picLocks noGrp="1" noChangeAspect="1" noChangeArrowheads="1"/>
          </p:cNvPicPr>
          <p:nvPr>
            <p:ph sz="half" idx="2"/>
          </p:nvPr>
        </p:nvPicPr>
        <p:blipFill>
          <a:blip r:embed="rId2" cstate="print"/>
          <a:srcRect/>
          <a:stretch>
            <a:fillRect/>
          </a:stretch>
        </p:blipFill>
        <p:spPr bwMode="auto">
          <a:xfrm>
            <a:off x="2333497" y="860982"/>
            <a:ext cx="5057903" cy="2415618"/>
          </a:xfrm>
          <a:prstGeom prst="rect">
            <a:avLst/>
          </a:prstGeom>
          <a:noFill/>
          <a:ln w="9525">
            <a:noFill/>
            <a:miter lim="800000"/>
            <a:headEnd/>
            <a:tailEnd/>
          </a:ln>
        </p:spPr>
      </p:pic>
      <p:graphicFrame>
        <p:nvGraphicFramePr>
          <p:cNvPr id="10" name="Table 9"/>
          <p:cNvGraphicFramePr>
            <a:graphicFrameLocks noGrp="1"/>
          </p:cNvGraphicFramePr>
          <p:nvPr/>
        </p:nvGraphicFramePr>
        <p:xfrm>
          <a:off x="1676400" y="3429000"/>
          <a:ext cx="6096000" cy="2225040"/>
        </p:xfrm>
        <a:graphic>
          <a:graphicData uri="http://schemas.openxmlformats.org/drawingml/2006/table">
            <a:tbl>
              <a:tblPr firstRow="1" bandRow="1">
                <a:tableStyleId>{5C22544A-7EE6-4342-B048-85BDC9FD1C3A}</a:tableStyleId>
              </a:tblPr>
              <a:tblGrid>
                <a:gridCol w="44196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tblGrid>
              <a:tr h="370840">
                <a:tc>
                  <a:txBody>
                    <a:bodyPr/>
                    <a:lstStyle/>
                    <a:p>
                      <a:r>
                        <a:rPr lang="en-US" dirty="0"/>
                        <a:t>Parameters</a:t>
                      </a:r>
                    </a:p>
                  </a:txBody>
                  <a:tcPr/>
                </a:tc>
                <a:tc>
                  <a:txBody>
                    <a:bodyPr/>
                    <a:lstStyle/>
                    <a:p>
                      <a:r>
                        <a:rPr lang="en-US" dirty="0"/>
                        <a:t>Values</a:t>
                      </a:r>
                    </a:p>
                  </a:txBody>
                  <a:tcPr/>
                </a:tc>
                <a:extLst>
                  <a:ext uri="{0D108BD9-81ED-4DB2-BD59-A6C34878D82A}">
                    <a16:rowId xmlns:a16="http://schemas.microsoft.com/office/drawing/2014/main" val="10000"/>
                  </a:ext>
                </a:extLst>
              </a:tr>
              <a:tr h="370840">
                <a:tc>
                  <a:txBody>
                    <a:bodyPr/>
                    <a:lstStyle/>
                    <a:p>
                      <a:r>
                        <a:rPr lang="en-US" dirty="0"/>
                        <a:t>Length (L)</a:t>
                      </a:r>
                    </a:p>
                  </a:txBody>
                  <a:tcPr/>
                </a:tc>
                <a:tc>
                  <a:txBody>
                    <a:bodyPr/>
                    <a:lstStyle/>
                    <a:p>
                      <a:r>
                        <a:rPr lang="en-US" dirty="0"/>
                        <a:t>48 mm</a:t>
                      </a:r>
                    </a:p>
                  </a:txBody>
                  <a:tcPr/>
                </a:tc>
                <a:extLst>
                  <a:ext uri="{0D108BD9-81ED-4DB2-BD59-A6C34878D82A}">
                    <a16:rowId xmlns:a16="http://schemas.microsoft.com/office/drawing/2014/main" val="10001"/>
                  </a:ext>
                </a:extLst>
              </a:tr>
              <a:tr h="370840">
                <a:tc>
                  <a:txBody>
                    <a:bodyPr/>
                    <a:lstStyle/>
                    <a:p>
                      <a:r>
                        <a:rPr lang="en-US" dirty="0"/>
                        <a:t>Width</a:t>
                      </a:r>
                      <a:r>
                        <a:rPr lang="en-US" baseline="0" dirty="0"/>
                        <a:t> (D)</a:t>
                      </a:r>
                      <a:endParaRPr lang="en-US" dirty="0"/>
                    </a:p>
                  </a:txBody>
                  <a:tcPr/>
                </a:tc>
                <a:tc>
                  <a:txBody>
                    <a:bodyPr/>
                    <a:lstStyle/>
                    <a:p>
                      <a:r>
                        <a:rPr lang="en-US" dirty="0"/>
                        <a:t>12 mm</a:t>
                      </a:r>
                    </a:p>
                  </a:txBody>
                  <a:tcPr/>
                </a:tc>
                <a:extLst>
                  <a:ext uri="{0D108BD9-81ED-4DB2-BD59-A6C34878D82A}">
                    <a16:rowId xmlns:a16="http://schemas.microsoft.com/office/drawing/2014/main" val="10002"/>
                  </a:ext>
                </a:extLst>
              </a:tr>
              <a:tr h="370840">
                <a:tc>
                  <a:txBody>
                    <a:bodyPr/>
                    <a:lstStyle/>
                    <a:p>
                      <a:r>
                        <a:rPr lang="en-US" dirty="0"/>
                        <a:t>Maximum</a:t>
                      </a:r>
                      <a:r>
                        <a:rPr lang="en-US" baseline="0" dirty="0"/>
                        <a:t> parabolic loaded force (P)</a:t>
                      </a:r>
                      <a:endParaRPr lang="en-US" dirty="0"/>
                    </a:p>
                  </a:txBody>
                  <a:tcPr/>
                </a:tc>
                <a:tc>
                  <a:txBody>
                    <a:bodyPr/>
                    <a:lstStyle/>
                    <a:p>
                      <a:r>
                        <a:rPr lang="en-US" dirty="0"/>
                        <a:t>0.1 N</a:t>
                      </a:r>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1800" kern="1200" baseline="0" dirty="0">
                          <a:solidFill>
                            <a:schemeClr val="dk1"/>
                          </a:solidFill>
                          <a:latin typeface="+mn-lt"/>
                          <a:ea typeface="+mn-ea"/>
                          <a:cs typeface="+mn-cs"/>
                        </a:rPr>
                        <a:t>Elasticity modulus (E)</a:t>
                      </a:r>
                    </a:p>
                  </a:txBody>
                  <a:tcPr/>
                </a:tc>
                <a:tc>
                  <a:txBody>
                    <a:bodyPr/>
                    <a:lstStyle/>
                    <a:p>
                      <a:r>
                        <a:rPr lang="en-US" dirty="0"/>
                        <a:t>1 </a:t>
                      </a:r>
                      <a:r>
                        <a:rPr lang="en-US" dirty="0" err="1"/>
                        <a:t>MPa</a:t>
                      </a:r>
                      <a:endParaRPr lang="en-US" dirty="0"/>
                    </a:p>
                  </a:txBody>
                  <a:tcPr/>
                </a:tc>
                <a:extLst>
                  <a:ext uri="{0D108BD9-81ED-4DB2-BD59-A6C34878D82A}">
                    <a16:rowId xmlns:a16="http://schemas.microsoft.com/office/drawing/2014/main" val="10004"/>
                  </a:ext>
                </a:extLst>
              </a:tr>
              <a:tr h="370840">
                <a:tc>
                  <a:txBody>
                    <a:bodyPr/>
                    <a:lstStyle/>
                    <a:p>
                      <a:r>
                        <a:rPr lang="en-US" dirty="0"/>
                        <a:t>Poisson’s ratio</a:t>
                      </a:r>
                    </a:p>
                  </a:txBody>
                  <a:tcPr/>
                </a:tc>
                <a:tc>
                  <a:txBody>
                    <a:bodyPr/>
                    <a:lstStyle/>
                    <a:p>
                      <a:r>
                        <a:rPr lang="en-US" dirty="0"/>
                        <a:t>0.3</a:t>
                      </a:r>
                    </a:p>
                  </a:txBody>
                  <a:tcPr/>
                </a:tc>
                <a:extLst>
                  <a:ext uri="{0D108BD9-81ED-4DB2-BD59-A6C34878D82A}">
                    <a16:rowId xmlns:a16="http://schemas.microsoft.com/office/drawing/2014/main" val="10005"/>
                  </a:ext>
                </a:extLst>
              </a:tr>
            </a:tbl>
          </a:graphicData>
        </a:graphic>
      </p:graphicFrame>
      <p:sp>
        <p:nvSpPr>
          <p:cNvPr id="11" name="Footer Placeholder 10"/>
          <p:cNvSpPr>
            <a:spLocks noGrp="1"/>
          </p:cNvSpPr>
          <p:nvPr>
            <p:ph type="ftr" sz="quarter" idx="11"/>
          </p:nvPr>
        </p:nvSpPr>
        <p:spPr>
          <a:xfrm>
            <a:off x="4495800" y="6400800"/>
            <a:ext cx="3962400" cy="457200"/>
          </a:xfrm>
        </p:spPr>
        <p:txBody>
          <a:bodyPr/>
          <a:lstStyle/>
          <a:p>
            <a:r>
              <a:rPr lang="en-US"/>
              <a:t>Ref-[1]</a:t>
            </a:r>
            <a:endParaRPr lang="en-US" dirty="0"/>
          </a:p>
        </p:txBody>
      </p:sp>
      <p:sp>
        <p:nvSpPr>
          <p:cNvPr id="8" name="Date Placeholder 4">
            <a:extLst>
              <a:ext uri="{FF2B5EF4-FFF2-40B4-BE49-F238E27FC236}">
                <a16:creationId xmlns:a16="http://schemas.microsoft.com/office/drawing/2014/main" id="{A13202D9-97B1-4A7E-8588-FFEC1CBB4B7D}"/>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of the Presentation</a:t>
            </a:r>
          </a:p>
        </p:txBody>
      </p:sp>
      <p:sp>
        <p:nvSpPr>
          <p:cNvPr id="3" name="Content Placeholder 2"/>
          <p:cNvSpPr>
            <a:spLocks noGrp="1"/>
          </p:cNvSpPr>
          <p:nvPr>
            <p:ph sz="quarter" idx="1"/>
          </p:nvPr>
        </p:nvSpPr>
        <p:spPr>
          <a:xfrm>
            <a:off x="914400" y="1828800"/>
            <a:ext cx="7772400" cy="4191000"/>
          </a:xfrm>
        </p:spPr>
        <p:txBody>
          <a:bodyPr/>
          <a:lstStyle/>
          <a:p>
            <a:pPr>
              <a:buFont typeface="Wingdings" pitchFamily="2" charset="2"/>
              <a:buChar char="Ø"/>
            </a:pPr>
            <a:r>
              <a:rPr lang="en-US" sz="3200" dirty="0"/>
              <a:t>  Introduction</a:t>
            </a:r>
          </a:p>
          <a:p>
            <a:pPr>
              <a:buFont typeface="Wingdings" pitchFamily="2" charset="2"/>
              <a:buChar char="Ø"/>
            </a:pPr>
            <a:r>
              <a:rPr lang="en-US" sz="3200" dirty="0"/>
              <a:t>  State of the Art</a:t>
            </a:r>
          </a:p>
          <a:p>
            <a:pPr>
              <a:buFont typeface="Wingdings" pitchFamily="2" charset="2"/>
              <a:buChar char="Ø"/>
            </a:pPr>
            <a:r>
              <a:rPr lang="en-US" sz="3200" dirty="0"/>
              <a:t>  Problem Definition (Test Case)</a:t>
            </a:r>
          </a:p>
          <a:p>
            <a:pPr>
              <a:buFont typeface="Wingdings" pitchFamily="2" charset="2"/>
              <a:buChar char="Ø"/>
            </a:pPr>
            <a:r>
              <a:rPr lang="en-US" sz="3200" dirty="0"/>
              <a:t>  </a:t>
            </a:r>
            <a:r>
              <a:rPr lang="en-US" sz="3600" b="1" dirty="0">
                <a:solidFill>
                  <a:schemeClr val="accent1">
                    <a:lumMod val="75000"/>
                  </a:schemeClr>
                </a:solidFill>
              </a:rPr>
              <a:t>Previous Work Done</a:t>
            </a:r>
            <a:endParaRPr lang="en-US" sz="3200" b="1" dirty="0">
              <a:solidFill>
                <a:schemeClr val="accent1">
                  <a:lumMod val="75000"/>
                </a:schemeClr>
              </a:solidFill>
            </a:endParaRPr>
          </a:p>
          <a:p>
            <a:pPr>
              <a:buFont typeface="Wingdings" pitchFamily="2" charset="2"/>
              <a:buChar char="Ø"/>
            </a:pPr>
            <a:r>
              <a:rPr lang="en-US" sz="3200" dirty="0"/>
              <a:t>  Proposed Work and Results</a:t>
            </a:r>
          </a:p>
          <a:p>
            <a:pPr>
              <a:buFont typeface="Wingdings" pitchFamily="2" charset="2"/>
              <a:buChar char="Ø"/>
            </a:pPr>
            <a:r>
              <a:rPr lang="en-US" sz="3200" dirty="0"/>
              <a:t>  Conclusion</a:t>
            </a:r>
          </a:p>
          <a:p>
            <a:pPr>
              <a:buFont typeface="Wingdings" pitchFamily="2" charset="2"/>
              <a:buChar char="Ø"/>
            </a:pPr>
            <a:r>
              <a:rPr lang="en-US" sz="3200" dirty="0"/>
              <a:t>  References</a:t>
            </a:r>
          </a:p>
          <a:p>
            <a:pPr>
              <a:buNone/>
            </a:pPr>
            <a:endParaRPr lang="en-US" dirty="0"/>
          </a:p>
        </p:txBody>
      </p:sp>
      <p:sp>
        <p:nvSpPr>
          <p:cNvPr id="5" name="Slide Number Placeholder 4"/>
          <p:cNvSpPr>
            <a:spLocks noGrp="1"/>
          </p:cNvSpPr>
          <p:nvPr>
            <p:ph type="sldNum" sz="quarter" idx="12"/>
          </p:nvPr>
        </p:nvSpPr>
        <p:spPr/>
        <p:txBody>
          <a:bodyPr/>
          <a:lstStyle/>
          <a:p>
            <a:fld id="{A0090995-E9AE-4D55-BBC7-F1DFD05DA4E7}" type="slidenum">
              <a:rPr lang="en-US" smtClean="0"/>
              <a:t>11</a:t>
            </a:fld>
            <a:endParaRPr lang="en-US"/>
          </a:p>
        </p:txBody>
      </p:sp>
      <p:sp>
        <p:nvSpPr>
          <p:cNvPr id="7" name="Date Placeholder 4">
            <a:extLst>
              <a:ext uri="{FF2B5EF4-FFF2-40B4-BE49-F238E27FC236}">
                <a16:creationId xmlns:a16="http://schemas.microsoft.com/office/drawing/2014/main" id="{3585EEB8-4FEE-40EC-89AF-CE50AD012891}"/>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52400" y="-228600"/>
            <a:ext cx="7772400" cy="1143000"/>
          </a:xfrm>
        </p:spPr>
        <p:txBody>
          <a:bodyPr>
            <a:normAutofit/>
          </a:bodyPr>
          <a:lstStyle/>
          <a:p>
            <a:r>
              <a:rPr lang="en-US" b="1" dirty="0"/>
              <a:t>Previous</a:t>
            </a:r>
            <a:r>
              <a:rPr lang="en-US" sz="4400" b="1" dirty="0"/>
              <a:t> Work Done</a:t>
            </a:r>
          </a:p>
        </p:txBody>
      </p:sp>
      <p:sp>
        <p:nvSpPr>
          <p:cNvPr id="5" name="Date Placeholder 4"/>
          <p:cNvSpPr>
            <a:spLocks noGrp="1"/>
          </p:cNvSpPr>
          <p:nvPr>
            <p:ph type="dt" sz="half" idx="10"/>
          </p:nvPr>
        </p:nvSpPr>
        <p:spPr/>
        <p:txBody>
          <a:bodyPr/>
          <a:lstStyle/>
          <a:p>
            <a:r>
              <a:rPr lang="fr-FR"/>
              <a:t>26/06/2019</a:t>
            </a:r>
            <a:endParaRPr lang="fr-FR" dirty="0"/>
          </a:p>
        </p:txBody>
      </p:sp>
      <p:sp>
        <p:nvSpPr>
          <p:cNvPr id="6" name="Slide Number Placeholder 5"/>
          <p:cNvSpPr>
            <a:spLocks noGrp="1"/>
          </p:cNvSpPr>
          <p:nvPr>
            <p:ph type="sldNum" sz="quarter" idx="12"/>
          </p:nvPr>
        </p:nvSpPr>
        <p:spPr/>
        <p:txBody>
          <a:bodyPr/>
          <a:lstStyle/>
          <a:p>
            <a:fld id="{A0090995-E9AE-4D55-BBC7-F1DFD05DA4E7}" type="slidenum">
              <a:rPr lang="en-US" smtClean="0"/>
              <a:t>12</a:t>
            </a:fld>
            <a:endParaRPr lang="en-US"/>
          </a:p>
        </p:txBody>
      </p:sp>
      <p:sp>
        <p:nvSpPr>
          <p:cNvPr id="10" name="Content Placeholder 9"/>
          <p:cNvSpPr>
            <a:spLocks noGrp="1"/>
          </p:cNvSpPr>
          <p:nvPr>
            <p:ph sz="quarter" idx="1"/>
          </p:nvPr>
        </p:nvSpPr>
        <p:spPr>
          <a:xfrm>
            <a:off x="381000" y="1447800"/>
            <a:ext cx="8305800" cy="4572000"/>
          </a:xfrm>
        </p:spPr>
        <p:txBody>
          <a:bodyPr>
            <a:normAutofit/>
          </a:bodyPr>
          <a:lstStyle/>
          <a:p>
            <a:pPr>
              <a:buFont typeface="Wingdings" pitchFamily="2" charset="2"/>
              <a:buChar char="Ø"/>
            </a:pPr>
            <a:r>
              <a:rPr lang="en-US" sz="3200" b="1" dirty="0"/>
              <a:t> Comparison of EFG and MLPG results.</a:t>
            </a:r>
          </a:p>
          <a:p>
            <a:pPr>
              <a:buFont typeface="Wingdings" pitchFamily="2" charset="2"/>
              <a:buChar char="Ø"/>
            </a:pPr>
            <a:r>
              <a:rPr lang="en-US" sz="3200" b="1" dirty="0"/>
              <a:t> Comparison of different nodal distribution with EFG method: </a:t>
            </a:r>
          </a:p>
          <a:p>
            <a:pPr marL="571500" indent="-571500">
              <a:buFont typeface="+mj-lt"/>
              <a:buAutoNum type="romanLcPeriod"/>
            </a:pPr>
            <a:r>
              <a:rPr lang="en-US" sz="3200" b="1" dirty="0"/>
              <a:t>	Uniform nodal distribution</a:t>
            </a:r>
          </a:p>
          <a:p>
            <a:pPr marL="571500" indent="-571500">
              <a:buFont typeface="+mj-lt"/>
              <a:buAutoNum type="romanLcPeriod"/>
            </a:pPr>
            <a:r>
              <a:rPr lang="en-US" sz="3200" b="1" dirty="0"/>
              <a:t>	Random nodal distribution</a:t>
            </a:r>
          </a:p>
          <a:p>
            <a:pPr marL="571500" indent="-571500">
              <a:buFont typeface="+mj-lt"/>
              <a:buAutoNum type="romanLcPeriod"/>
            </a:pPr>
            <a:r>
              <a:rPr lang="en-US" sz="3200" b="1" dirty="0"/>
              <a:t>	Semi-random nodal distribution</a:t>
            </a:r>
          </a:p>
          <a:p>
            <a:pPr>
              <a:buFont typeface="Wingdings" pitchFamily="2" charset="2"/>
              <a:buChar char="Ø"/>
            </a:pPr>
            <a:endParaRPr lang="en-US" sz="3200" b="1" dirty="0"/>
          </a:p>
        </p:txBody>
      </p:sp>
      <p:sp>
        <p:nvSpPr>
          <p:cNvPr id="11" name="Footer Placeholder 10"/>
          <p:cNvSpPr>
            <a:spLocks noGrp="1"/>
          </p:cNvSpPr>
          <p:nvPr>
            <p:ph type="ftr" sz="quarter" idx="11"/>
          </p:nvPr>
        </p:nvSpPr>
        <p:spPr>
          <a:xfrm>
            <a:off x="4343400" y="6400800"/>
            <a:ext cx="3962400" cy="457200"/>
          </a:xfrm>
        </p:spPr>
        <p:txBody>
          <a:bodyPr/>
          <a:lstStyle/>
          <a:p>
            <a:r>
              <a:rPr lang="en-US"/>
              <a:t>Ref-[1]</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500"/>
                                        <p:tgtEl>
                                          <p:spTgt spid="10">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blinds(horizontal)">
                                      <p:cBhvr>
                                        <p:cTn id="10" dur="500"/>
                                        <p:tgtEl>
                                          <p:spTgt spid="10">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blinds(horizontal)">
                                      <p:cBhvr>
                                        <p:cTn id="13" dur="500"/>
                                        <p:tgtEl>
                                          <p:spTgt spid="10">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blinds(horizontal)">
                                      <p:cBhvr>
                                        <p:cTn id="16" dur="500"/>
                                        <p:tgtEl>
                                          <p:spTgt spid="10">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blinds(horizontal)">
                                      <p:cBhvr>
                                        <p:cTn id="19"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52400" y="-381000"/>
            <a:ext cx="7772400" cy="1143000"/>
          </a:xfrm>
        </p:spPr>
        <p:txBody>
          <a:bodyPr>
            <a:normAutofit/>
          </a:bodyPr>
          <a:lstStyle/>
          <a:p>
            <a:r>
              <a:rPr lang="en-US" b="1" dirty="0"/>
              <a:t>Previous</a:t>
            </a:r>
            <a:r>
              <a:rPr lang="en-US" sz="4400" b="1" dirty="0"/>
              <a:t> Work Done</a:t>
            </a:r>
          </a:p>
        </p:txBody>
      </p:sp>
      <p:sp>
        <p:nvSpPr>
          <p:cNvPr id="6" name="Slide Number Placeholder 5"/>
          <p:cNvSpPr>
            <a:spLocks noGrp="1"/>
          </p:cNvSpPr>
          <p:nvPr>
            <p:ph type="sldNum" sz="quarter" idx="12"/>
          </p:nvPr>
        </p:nvSpPr>
        <p:spPr/>
        <p:txBody>
          <a:bodyPr/>
          <a:lstStyle/>
          <a:p>
            <a:fld id="{A0090995-E9AE-4D55-BBC7-F1DFD05DA4E7}" type="slidenum">
              <a:rPr lang="en-US" smtClean="0"/>
              <a:t>13</a:t>
            </a:fld>
            <a:endParaRPr lang="en-US"/>
          </a:p>
        </p:txBody>
      </p:sp>
      <p:graphicFrame>
        <p:nvGraphicFramePr>
          <p:cNvPr id="14" name="Content Placeholder 13"/>
          <p:cNvGraphicFramePr>
            <a:graphicFrameLocks noGrp="1"/>
          </p:cNvGraphicFramePr>
          <p:nvPr>
            <p:ph sz="quarter" idx="1"/>
          </p:nvPr>
        </p:nvGraphicFramePr>
        <p:xfrm>
          <a:off x="533400" y="685800"/>
          <a:ext cx="77724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 Placeholder 7"/>
          <p:cNvSpPr>
            <a:spLocks noGrp="1"/>
          </p:cNvSpPr>
          <p:nvPr>
            <p:ph type="body" idx="4294967295"/>
          </p:nvPr>
        </p:nvSpPr>
        <p:spPr>
          <a:xfrm>
            <a:off x="533400" y="2209800"/>
            <a:ext cx="7620000" cy="5486400"/>
          </a:xfrm>
        </p:spPr>
        <p:txBody>
          <a:bodyPr>
            <a:normAutofit/>
          </a:bodyPr>
          <a:lstStyle/>
          <a:p>
            <a:pPr>
              <a:buNone/>
            </a:pPr>
            <a:r>
              <a:rPr lang="en-US" sz="2800" b="1" dirty="0">
                <a:solidFill>
                  <a:schemeClr val="accent1">
                    <a:lumMod val="75000"/>
                  </a:schemeClr>
                </a:solidFill>
              </a:rPr>
              <a:t>Error norm</a:t>
            </a:r>
          </a:p>
          <a:p>
            <a:pPr algn="just">
              <a:buNone/>
            </a:pPr>
            <a:r>
              <a:rPr lang="en-US" sz="1800" dirty="0"/>
              <a:t>      	</a:t>
            </a:r>
            <a:r>
              <a:rPr lang="en-US" sz="2000" dirty="0"/>
              <a:t>The error norm is calculated by determining the relative error between the elastic energy of the analytical solution and the approximated solution as given in following equation:</a:t>
            </a:r>
          </a:p>
          <a:p>
            <a:pPr algn="just">
              <a:buNone/>
            </a:pPr>
            <a:endParaRPr lang="en-US" sz="2000" dirty="0"/>
          </a:p>
          <a:p>
            <a:pPr algn="just">
              <a:buNone/>
            </a:pPr>
            <a:endParaRPr lang="en-US" sz="2000" dirty="0"/>
          </a:p>
          <a:p>
            <a:pPr algn="just">
              <a:buNone/>
            </a:pPr>
            <a:endParaRPr lang="en-US" sz="2000" dirty="0"/>
          </a:p>
          <a:p>
            <a:pPr algn="just">
              <a:buNone/>
            </a:pPr>
            <a:endParaRPr lang="en-US" sz="2000" dirty="0"/>
          </a:p>
          <a:p>
            <a:pPr algn="just">
              <a:buNone/>
            </a:pPr>
            <a:r>
              <a:rPr lang="en-US" sz="2000" dirty="0"/>
              <a:t>     where,  h and a superscripts represent approximated and analytical solution respectively.</a:t>
            </a:r>
          </a:p>
          <a:p>
            <a:pPr algn="just">
              <a:buNone/>
            </a:pPr>
            <a:endParaRPr lang="en-US" sz="1800" dirty="0"/>
          </a:p>
          <a:p>
            <a:pPr algn="just">
              <a:buNone/>
            </a:pPr>
            <a:endParaRPr lang="en-US" sz="1800" dirty="0"/>
          </a:p>
          <a:p>
            <a:pPr algn="just">
              <a:buNone/>
            </a:pPr>
            <a:r>
              <a:rPr lang="en-US" sz="1800" dirty="0"/>
              <a:t>	</a:t>
            </a:r>
          </a:p>
          <a:p>
            <a:pPr algn="just">
              <a:buNone/>
            </a:pPr>
            <a:endParaRPr lang="en-US" sz="1800" dirty="0"/>
          </a:p>
          <a:p>
            <a:pPr algn="just">
              <a:buNone/>
            </a:pPr>
            <a:endParaRPr lang="en-US" sz="2800" b="1" dirty="0">
              <a:solidFill>
                <a:schemeClr val="accent1">
                  <a:lumMod val="75000"/>
                </a:schemeClr>
              </a:solidFill>
            </a:endParaRPr>
          </a:p>
        </p:txBody>
      </p:sp>
      <p:pic>
        <p:nvPicPr>
          <p:cNvPr id="15" name="Picture 14" descr="errornorm.JPG"/>
          <p:cNvPicPr>
            <a:picLocks noChangeAspect="1"/>
          </p:cNvPicPr>
          <p:nvPr/>
        </p:nvPicPr>
        <p:blipFill>
          <a:blip r:embed="rId7" cstate="print">
            <a:lum bright="-30000" contrast="20000"/>
          </a:blip>
          <a:stretch>
            <a:fillRect/>
          </a:stretch>
        </p:blipFill>
        <p:spPr>
          <a:xfrm>
            <a:off x="2438400" y="3810000"/>
            <a:ext cx="4648200" cy="1247775"/>
          </a:xfrm>
          <a:prstGeom prst="rect">
            <a:avLst/>
          </a:prstGeom>
        </p:spPr>
      </p:pic>
      <p:sp>
        <p:nvSpPr>
          <p:cNvPr id="16" name="Footer Placeholder 15"/>
          <p:cNvSpPr>
            <a:spLocks noGrp="1"/>
          </p:cNvSpPr>
          <p:nvPr>
            <p:ph type="ftr" sz="quarter" idx="11"/>
          </p:nvPr>
        </p:nvSpPr>
        <p:spPr>
          <a:xfrm>
            <a:off x="4267200" y="6400800"/>
            <a:ext cx="3962400" cy="457200"/>
          </a:xfrm>
        </p:spPr>
        <p:txBody>
          <a:bodyPr/>
          <a:lstStyle/>
          <a:p>
            <a:r>
              <a:rPr lang="en-US"/>
              <a:t>Ref-[1]</a:t>
            </a:r>
            <a:endParaRPr lang="en-US" dirty="0"/>
          </a:p>
        </p:txBody>
      </p:sp>
      <p:sp>
        <p:nvSpPr>
          <p:cNvPr id="10" name="Date Placeholder 4">
            <a:extLst>
              <a:ext uri="{FF2B5EF4-FFF2-40B4-BE49-F238E27FC236}">
                <a16:creationId xmlns:a16="http://schemas.microsoft.com/office/drawing/2014/main" id="{1F7260BF-2C78-4C34-819D-D12FC261AFB9}"/>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blinds(horizontal)">
                                      <p:cBhvr>
                                        <p:cTn id="10" dur="500"/>
                                        <p:tgtEl>
                                          <p:spTgt spid="8">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blinds(horizontal)">
                                      <p:cBhvr>
                                        <p:cTn id="13" dur="500"/>
                                        <p:tgtEl>
                                          <p:spTgt spid="8">
                                            <p:txEl>
                                              <p:pRg st="1" end="1"/>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animEffect transition="in" filter="blinds(horizontal)">
                                      <p:cBhvr>
                                        <p:cTn id="19"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8"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52400" y="-381000"/>
            <a:ext cx="7772400" cy="1143000"/>
          </a:xfrm>
        </p:spPr>
        <p:txBody>
          <a:bodyPr>
            <a:normAutofit/>
          </a:bodyPr>
          <a:lstStyle/>
          <a:p>
            <a:r>
              <a:rPr lang="en-US" b="1" dirty="0"/>
              <a:t>Previous</a:t>
            </a:r>
            <a:r>
              <a:rPr lang="en-US" sz="4400" b="1" dirty="0"/>
              <a:t> Work Done</a:t>
            </a:r>
          </a:p>
        </p:txBody>
      </p:sp>
      <p:sp>
        <p:nvSpPr>
          <p:cNvPr id="6" name="Slide Number Placeholder 5"/>
          <p:cNvSpPr>
            <a:spLocks noGrp="1"/>
          </p:cNvSpPr>
          <p:nvPr>
            <p:ph type="sldNum" sz="quarter" idx="12"/>
          </p:nvPr>
        </p:nvSpPr>
        <p:spPr/>
        <p:txBody>
          <a:bodyPr/>
          <a:lstStyle/>
          <a:p>
            <a:fld id="{A0090995-E9AE-4D55-BBC7-F1DFD05DA4E7}" type="slidenum">
              <a:rPr lang="en-US" smtClean="0"/>
              <a:t>14</a:t>
            </a:fld>
            <a:endParaRPr lang="en-US"/>
          </a:p>
        </p:txBody>
      </p:sp>
      <p:graphicFrame>
        <p:nvGraphicFramePr>
          <p:cNvPr id="14" name="Content Placeholder 13"/>
          <p:cNvGraphicFramePr>
            <a:graphicFrameLocks noGrp="1"/>
          </p:cNvGraphicFramePr>
          <p:nvPr>
            <p:ph sz="quarter" idx="1"/>
          </p:nvPr>
        </p:nvGraphicFramePr>
        <p:xfrm>
          <a:off x="533400" y="685800"/>
          <a:ext cx="77724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 Placeholder 7"/>
          <p:cNvSpPr>
            <a:spLocks noGrp="1"/>
          </p:cNvSpPr>
          <p:nvPr>
            <p:ph type="body" idx="4294967295"/>
          </p:nvPr>
        </p:nvSpPr>
        <p:spPr>
          <a:xfrm>
            <a:off x="533400" y="2209800"/>
            <a:ext cx="7620000" cy="5486400"/>
          </a:xfrm>
        </p:spPr>
        <p:txBody>
          <a:bodyPr>
            <a:normAutofit/>
          </a:bodyPr>
          <a:lstStyle/>
          <a:p>
            <a:pPr algn="just">
              <a:buNone/>
            </a:pPr>
            <a:endParaRPr lang="en-US" sz="1800" dirty="0"/>
          </a:p>
          <a:p>
            <a:pPr algn="just">
              <a:buNone/>
            </a:pPr>
            <a:endParaRPr lang="en-US" sz="1800" dirty="0"/>
          </a:p>
          <a:p>
            <a:pPr algn="just">
              <a:buNone/>
            </a:pPr>
            <a:r>
              <a:rPr lang="en-US" sz="1800" dirty="0"/>
              <a:t>	</a:t>
            </a:r>
          </a:p>
          <a:p>
            <a:pPr algn="just">
              <a:buNone/>
            </a:pPr>
            <a:endParaRPr lang="en-US" sz="1800" dirty="0"/>
          </a:p>
          <a:p>
            <a:pPr algn="just">
              <a:buNone/>
            </a:pPr>
            <a:endParaRPr lang="en-US" sz="2800" b="1" dirty="0">
              <a:solidFill>
                <a:schemeClr val="accent1">
                  <a:lumMod val="75000"/>
                </a:schemeClr>
              </a:solidFill>
            </a:endParaRPr>
          </a:p>
        </p:txBody>
      </p:sp>
      <p:graphicFrame>
        <p:nvGraphicFramePr>
          <p:cNvPr id="10" name="Table 9"/>
          <p:cNvGraphicFramePr>
            <a:graphicFrameLocks noGrp="1"/>
          </p:cNvGraphicFramePr>
          <p:nvPr/>
        </p:nvGraphicFramePr>
        <p:xfrm>
          <a:off x="1219200" y="2133603"/>
          <a:ext cx="6400800" cy="4038597"/>
        </p:xfrm>
        <a:graphic>
          <a:graphicData uri="http://schemas.openxmlformats.org/drawingml/2006/table">
            <a:tbl>
              <a:tblPr firstRow="1" bandRow="1">
                <a:tableStyleId>{5C22544A-7EE6-4342-B048-85BDC9FD1C3A}</a:tableStyleId>
              </a:tblPr>
              <a:tblGrid>
                <a:gridCol w="4819426">
                  <a:extLst>
                    <a:ext uri="{9D8B030D-6E8A-4147-A177-3AD203B41FA5}">
                      <a16:colId xmlns:a16="http://schemas.microsoft.com/office/drawing/2014/main" val="20000"/>
                    </a:ext>
                  </a:extLst>
                </a:gridCol>
                <a:gridCol w="1581374">
                  <a:extLst>
                    <a:ext uri="{9D8B030D-6E8A-4147-A177-3AD203B41FA5}">
                      <a16:colId xmlns:a16="http://schemas.microsoft.com/office/drawing/2014/main" val="20001"/>
                    </a:ext>
                  </a:extLst>
                </a:gridCol>
              </a:tblGrid>
              <a:tr h="448733">
                <a:tc>
                  <a:txBody>
                    <a:bodyPr/>
                    <a:lstStyle/>
                    <a:p>
                      <a:r>
                        <a:rPr lang="en-US" sz="2000" dirty="0"/>
                        <a:t>Parameters</a:t>
                      </a:r>
                    </a:p>
                  </a:txBody>
                  <a:tcPr/>
                </a:tc>
                <a:tc>
                  <a:txBody>
                    <a:bodyPr/>
                    <a:lstStyle/>
                    <a:p>
                      <a:r>
                        <a:rPr lang="en-US" sz="2000" dirty="0"/>
                        <a:t>Values</a:t>
                      </a:r>
                    </a:p>
                  </a:txBody>
                  <a:tcPr/>
                </a:tc>
                <a:extLst>
                  <a:ext uri="{0D108BD9-81ED-4DB2-BD59-A6C34878D82A}">
                    <a16:rowId xmlns:a16="http://schemas.microsoft.com/office/drawing/2014/main" val="10000"/>
                  </a:ext>
                </a:extLst>
              </a:tr>
              <a:tr h="448733">
                <a:tc>
                  <a:txBody>
                    <a:bodyPr/>
                    <a:lstStyle/>
                    <a:p>
                      <a:r>
                        <a:rPr kumimoji="0" lang="en-US" sz="2000" kern="1200" baseline="0" dirty="0">
                          <a:solidFill>
                            <a:schemeClr val="dk1"/>
                          </a:solidFill>
                          <a:latin typeface="+mn-lt"/>
                          <a:ea typeface="+mn-ea"/>
                          <a:cs typeface="+mn-cs"/>
                        </a:rPr>
                        <a:t>Nodes in x1-direction </a:t>
                      </a:r>
                    </a:p>
                  </a:txBody>
                  <a:tcPr/>
                </a:tc>
                <a:tc>
                  <a:txBody>
                    <a:bodyPr/>
                    <a:lstStyle/>
                    <a:p>
                      <a:r>
                        <a:rPr lang="en-US" sz="2000" dirty="0"/>
                        <a:t>50</a:t>
                      </a:r>
                    </a:p>
                  </a:txBody>
                  <a:tcPr/>
                </a:tc>
                <a:extLst>
                  <a:ext uri="{0D108BD9-81ED-4DB2-BD59-A6C34878D82A}">
                    <a16:rowId xmlns:a16="http://schemas.microsoft.com/office/drawing/2014/main" val="10001"/>
                  </a:ext>
                </a:extLst>
              </a:tr>
              <a:tr h="448733">
                <a:tc>
                  <a:txBody>
                    <a:bodyPr/>
                    <a:lstStyle/>
                    <a:p>
                      <a:r>
                        <a:rPr kumimoji="0" lang="en-US" sz="2000" kern="1200" baseline="0" dirty="0">
                          <a:solidFill>
                            <a:schemeClr val="dk1"/>
                          </a:solidFill>
                          <a:latin typeface="+mn-lt"/>
                          <a:ea typeface="+mn-ea"/>
                          <a:cs typeface="+mn-cs"/>
                        </a:rPr>
                        <a:t>Nodes in x2-direction </a:t>
                      </a:r>
                      <a:endParaRPr lang="en-US" sz="2000" dirty="0"/>
                    </a:p>
                  </a:txBody>
                  <a:tcPr/>
                </a:tc>
                <a:tc>
                  <a:txBody>
                    <a:bodyPr/>
                    <a:lstStyle/>
                    <a:p>
                      <a:r>
                        <a:rPr lang="en-US" sz="2000" dirty="0"/>
                        <a:t>50</a:t>
                      </a:r>
                    </a:p>
                  </a:txBody>
                  <a:tcPr/>
                </a:tc>
                <a:extLst>
                  <a:ext uri="{0D108BD9-81ED-4DB2-BD59-A6C34878D82A}">
                    <a16:rowId xmlns:a16="http://schemas.microsoft.com/office/drawing/2014/main" val="10002"/>
                  </a:ext>
                </a:extLst>
              </a:tr>
              <a:tr h="448733">
                <a:tc>
                  <a:txBody>
                    <a:bodyPr/>
                    <a:lstStyle/>
                    <a:p>
                      <a:r>
                        <a:rPr kumimoji="0" lang="en-US" sz="2000" kern="1200" baseline="0" dirty="0">
                          <a:solidFill>
                            <a:schemeClr val="dk1"/>
                          </a:solidFill>
                          <a:latin typeface="+mn-lt"/>
                          <a:ea typeface="+mn-ea"/>
                          <a:cs typeface="+mn-cs"/>
                        </a:rPr>
                        <a:t>Influence domain shape </a:t>
                      </a:r>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000" kern="1200" baseline="0" dirty="0">
                          <a:solidFill>
                            <a:schemeClr val="dk1"/>
                          </a:solidFill>
                          <a:latin typeface="+mn-lt"/>
                          <a:ea typeface="+mn-ea"/>
                          <a:cs typeface="+mn-cs"/>
                        </a:rPr>
                        <a:t>Rectangular</a:t>
                      </a:r>
                    </a:p>
                  </a:txBody>
                  <a:tcPr/>
                </a:tc>
                <a:extLst>
                  <a:ext uri="{0D108BD9-81ED-4DB2-BD59-A6C34878D82A}">
                    <a16:rowId xmlns:a16="http://schemas.microsoft.com/office/drawing/2014/main" val="10003"/>
                  </a:ext>
                </a:extLst>
              </a:tr>
              <a:tr h="448733">
                <a:tc>
                  <a:txBody>
                    <a:bodyPr/>
                    <a:lstStyle/>
                    <a:p>
                      <a:r>
                        <a:rPr kumimoji="0" lang="en-US" sz="2000" kern="1200" baseline="0" dirty="0">
                          <a:solidFill>
                            <a:schemeClr val="dk1"/>
                          </a:solidFill>
                          <a:latin typeface="+mn-lt"/>
                          <a:ea typeface="+mn-ea"/>
                          <a:cs typeface="+mn-cs"/>
                        </a:rPr>
                        <a:t>Integration cells in x1-direction </a:t>
                      </a:r>
                      <a:endParaRPr lang="en-US" sz="2000" dirty="0"/>
                    </a:p>
                  </a:txBody>
                  <a:tcPr/>
                </a:tc>
                <a:tc>
                  <a:txBody>
                    <a:bodyPr/>
                    <a:lstStyle/>
                    <a:p>
                      <a:r>
                        <a:rPr lang="en-US" sz="2000" dirty="0"/>
                        <a:t>49</a:t>
                      </a:r>
                    </a:p>
                  </a:txBody>
                  <a:tcPr/>
                </a:tc>
                <a:extLst>
                  <a:ext uri="{0D108BD9-81ED-4DB2-BD59-A6C34878D82A}">
                    <a16:rowId xmlns:a16="http://schemas.microsoft.com/office/drawing/2014/main" val="10004"/>
                  </a:ext>
                </a:extLst>
              </a:tr>
              <a:tr h="448733">
                <a:tc>
                  <a:txBody>
                    <a:bodyPr/>
                    <a:lstStyle/>
                    <a:p>
                      <a:r>
                        <a:rPr kumimoji="0" lang="en-US" sz="2000" kern="1200" baseline="0" dirty="0">
                          <a:solidFill>
                            <a:schemeClr val="dk1"/>
                          </a:solidFill>
                          <a:latin typeface="+mn-lt"/>
                          <a:ea typeface="+mn-ea"/>
                          <a:cs typeface="+mn-cs"/>
                        </a:rPr>
                        <a:t>Integration cells in x2-direction </a:t>
                      </a:r>
                      <a:endParaRPr lang="en-US" sz="2000" dirty="0"/>
                    </a:p>
                  </a:txBody>
                  <a:tcPr/>
                </a:tc>
                <a:tc>
                  <a:txBody>
                    <a:bodyPr/>
                    <a:lstStyle/>
                    <a:p>
                      <a:r>
                        <a:rPr lang="en-US" sz="2000" dirty="0"/>
                        <a:t>49</a:t>
                      </a:r>
                    </a:p>
                  </a:txBody>
                  <a:tcPr/>
                </a:tc>
                <a:extLst>
                  <a:ext uri="{0D108BD9-81ED-4DB2-BD59-A6C34878D82A}">
                    <a16:rowId xmlns:a16="http://schemas.microsoft.com/office/drawing/2014/main" val="10005"/>
                  </a:ext>
                </a:extLst>
              </a:tr>
              <a:tr h="4487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000" kern="1200" baseline="0" dirty="0">
                          <a:solidFill>
                            <a:schemeClr val="dk1"/>
                          </a:solidFill>
                          <a:latin typeface="+mn-lt"/>
                          <a:ea typeface="+mn-ea"/>
                          <a:cs typeface="+mn-cs"/>
                        </a:rPr>
                        <a:t>Integration points per cell </a:t>
                      </a:r>
                    </a:p>
                  </a:txBody>
                  <a:tcPr/>
                </a:tc>
                <a:tc>
                  <a:txBody>
                    <a:bodyPr/>
                    <a:lstStyle/>
                    <a:p>
                      <a:r>
                        <a:rPr lang="en-US" sz="2000" dirty="0"/>
                        <a:t>4</a:t>
                      </a:r>
                    </a:p>
                  </a:txBody>
                  <a:tcPr/>
                </a:tc>
                <a:extLst>
                  <a:ext uri="{0D108BD9-81ED-4DB2-BD59-A6C34878D82A}">
                    <a16:rowId xmlns:a16="http://schemas.microsoft.com/office/drawing/2014/main" val="10006"/>
                  </a:ext>
                </a:extLst>
              </a:tr>
              <a:tr h="448733">
                <a:tc>
                  <a:txBody>
                    <a:bodyPr/>
                    <a:lstStyle/>
                    <a:p>
                      <a:r>
                        <a:rPr kumimoji="0" lang="en-US" sz="2000" kern="1200" baseline="0" dirty="0">
                          <a:solidFill>
                            <a:schemeClr val="dk1"/>
                          </a:solidFill>
                          <a:latin typeface="+mn-lt"/>
                          <a:ea typeface="+mn-ea"/>
                          <a:cs typeface="+mn-cs"/>
                        </a:rPr>
                        <a:t>Local influence domain size(EFG) </a:t>
                      </a:r>
                      <a:endParaRPr lang="en-US" sz="2000" dirty="0"/>
                    </a:p>
                  </a:txBody>
                  <a:tcPr/>
                </a:tc>
                <a:tc>
                  <a:txBody>
                    <a:bodyPr/>
                    <a:lstStyle/>
                    <a:p>
                      <a:r>
                        <a:rPr lang="en-US" sz="2000" dirty="0"/>
                        <a:t>2.5</a:t>
                      </a:r>
                    </a:p>
                  </a:txBody>
                  <a:tcPr/>
                </a:tc>
                <a:extLst>
                  <a:ext uri="{0D108BD9-81ED-4DB2-BD59-A6C34878D82A}">
                    <a16:rowId xmlns:a16="http://schemas.microsoft.com/office/drawing/2014/main" val="10007"/>
                  </a:ext>
                </a:extLst>
              </a:tr>
              <a:tr h="448733">
                <a:tc>
                  <a:txBody>
                    <a:bodyPr/>
                    <a:lstStyle/>
                    <a:p>
                      <a:r>
                        <a:rPr kumimoji="0" lang="en-US" sz="2000" kern="1200" baseline="0" dirty="0">
                          <a:solidFill>
                            <a:schemeClr val="dk1"/>
                          </a:solidFill>
                          <a:latin typeface="+mn-lt"/>
                          <a:ea typeface="+mn-ea"/>
                          <a:cs typeface="+mn-cs"/>
                        </a:rPr>
                        <a:t>Local influence domain size(MLPG)</a:t>
                      </a:r>
                      <a:endParaRPr lang="en-US" sz="2000" dirty="0"/>
                    </a:p>
                  </a:txBody>
                  <a:tcPr/>
                </a:tc>
                <a:tc>
                  <a:txBody>
                    <a:bodyPr/>
                    <a:lstStyle/>
                    <a:p>
                      <a:r>
                        <a:rPr lang="en-US" sz="2000" dirty="0"/>
                        <a:t>1.15</a:t>
                      </a:r>
                    </a:p>
                  </a:txBody>
                  <a:tcPr/>
                </a:tc>
                <a:extLst>
                  <a:ext uri="{0D108BD9-81ED-4DB2-BD59-A6C34878D82A}">
                    <a16:rowId xmlns:a16="http://schemas.microsoft.com/office/drawing/2014/main" val="10008"/>
                  </a:ext>
                </a:extLst>
              </a:tr>
            </a:tbl>
          </a:graphicData>
        </a:graphic>
      </p:graphicFrame>
      <p:sp>
        <p:nvSpPr>
          <p:cNvPr id="11" name="Footer Placeholder 10"/>
          <p:cNvSpPr>
            <a:spLocks noGrp="1"/>
          </p:cNvSpPr>
          <p:nvPr>
            <p:ph type="ftr" sz="quarter" idx="11"/>
          </p:nvPr>
        </p:nvSpPr>
        <p:spPr>
          <a:xfrm>
            <a:off x="4419600" y="6400800"/>
            <a:ext cx="3962400" cy="457200"/>
          </a:xfrm>
        </p:spPr>
        <p:txBody>
          <a:bodyPr/>
          <a:lstStyle/>
          <a:p>
            <a:r>
              <a:rPr lang="en-US"/>
              <a:t>Ref-[1]</a:t>
            </a:r>
            <a:endParaRPr lang="en-US" dirty="0"/>
          </a:p>
        </p:txBody>
      </p:sp>
      <p:sp>
        <p:nvSpPr>
          <p:cNvPr id="12" name="Date Placeholder 4">
            <a:extLst>
              <a:ext uri="{FF2B5EF4-FFF2-40B4-BE49-F238E27FC236}">
                <a16:creationId xmlns:a16="http://schemas.microsoft.com/office/drawing/2014/main" id="{BBB7EE07-13C7-4F0D-98CB-69F8B8B29F60}"/>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52400" y="-381000"/>
            <a:ext cx="7772400" cy="1143000"/>
          </a:xfrm>
        </p:spPr>
        <p:txBody>
          <a:bodyPr>
            <a:normAutofit/>
          </a:bodyPr>
          <a:lstStyle/>
          <a:p>
            <a:r>
              <a:rPr lang="en-US" b="1" dirty="0"/>
              <a:t>Previous</a:t>
            </a:r>
            <a:r>
              <a:rPr lang="en-US" sz="4400" b="1" dirty="0"/>
              <a:t> Work Done</a:t>
            </a:r>
          </a:p>
        </p:txBody>
      </p:sp>
      <p:sp>
        <p:nvSpPr>
          <p:cNvPr id="6" name="Slide Number Placeholder 5"/>
          <p:cNvSpPr>
            <a:spLocks noGrp="1"/>
          </p:cNvSpPr>
          <p:nvPr>
            <p:ph type="sldNum" sz="quarter" idx="12"/>
          </p:nvPr>
        </p:nvSpPr>
        <p:spPr/>
        <p:txBody>
          <a:bodyPr/>
          <a:lstStyle/>
          <a:p>
            <a:fld id="{A0090995-E9AE-4D55-BBC7-F1DFD05DA4E7}" type="slidenum">
              <a:rPr lang="en-US" smtClean="0"/>
              <a:t>15</a:t>
            </a:fld>
            <a:endParaRPr lang="en-US"/>
          </a:p>
        </p:txBody>
      </p:sp>
      <p:graphicFrame>
        <p:nvGraphicFramePr>
          <p:cNvPr id="14" name="Content Placeholder 13"/>
          <p:cNvGraphicFramePr>
            <a:graphicFrameLocks noGrp="1"/>
          </p:cNvGraphicFramePr>
          <p:nvPr>
            <p:ph sz="quarter" idx="1"/>
          </p:nvPr>
        </p:nvGraphicFramePr>
        <p:xfrm>
          <a:off x="533400" y="685800"/>
          <a:ext cx="77724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7"/>
          <p:cNvSpPr>
            <a:spLocks noGrp="1"/>
          </p:cNvSpPr>
          <p:nvPr>
            <p:ph type="body" idx="4294967295"/>
          </p:nvPr>
        </p:nvSpPr>
        <p:spPr>
          <a:xfrm>
            <a:off x="533400" y="2209800"/>
            <a:ext cx="7620000" cy="5486400"/>
          </a:xfrm>
        </p:spPr>
        <p:txBody>
          <a:bodyPr>
            <a:normAutofit/>
          </a:bodyPr>
          <a:lstStyle/>
          <a:p>
            <a:pPr algn="just">
              <a:buNone/>
            </a:pPr>
            <a:endParaRPr lang="en-US" sz="1800" dirty="0"/>
          </a:p>
          <a:p>
            <a:pPr algn="just">
              <a:buNone/>
            </a:pPr>
            <a:endParaRPr lang="en-US" sz="1800" dirty="0"/>
          </a:p>
          <a:p>
            <a:pPr algn="just">
              <a:buNone/>
            </a:pPr>
            <a:r>
              <a:rPr lang="en-US" sz="1800" dirty="0"/>
              <a:t>	</a:t>
            </a:r>
          </a:p>
          <a:p>
            <a:pPr algn="just">
              <a:buNone/>
            </a:pPr>
            <a:endParaRPr lang="en-US" sz="1800" dirty="0"/>
          </a:p>
          <a:p>
            <a:pPr algn="just">
              <a:buNone/>
            </a:pPr>
            <a:endParaRPr lang="en-US" sz="2800" b="1" dirty="0">
              <a:solidFill>
                <a:schemeClr val="accent1">
                  <a:lumMod val="75000"/>
                </a:schemeClr>
              </a:solidFill>
            </a:endParaRPr>
          </a:p>
        </p:txBody>
      </p:sp>
      <p:graphicFrame>
        <p:nvGraphicFramePr>
          <p:cNvPr id="24" name="Diagram 23"/>
          <p:cNvGraphicFramePr/>
          <p:nvPr/>
        </p:nvGraphicFramePr>
        <p:xfrm>
          <a:off x="-533400" y="2895600"/>
          <a:ext cx="3124200" cy="1676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100" name="Picture 4" descr="C:\Users\navpreet\Downloads\uniform.jpg"/>
          <p:cNvPicPr>
            <a:picLocks noChangeAspect="1" noChangeArrowheads="1"/>
          </p:cNvPicPr>
          <p:nvPr/>
        </p:nvPicPr>
        <p:blipFill>
          <a:blip r:embed="rId13" cstate="print"/>
          <a:srcRect l="9574" t="5354" r="7447" b="6557"/>
          <a:stretch>
            <a:fillRect/>
          </a:stretch>
        </p:blipFill>
        <p:spPr bwMode="auto">
          <a:xfrm>
            <a:off x="2209800" y="2057400"/>
            <a:ext cx="6579937" cy="3761362"/>
          </a:xfrm>
          <a:prstGeom prst="rect">
            <a:avLst/>
          </a:prstGeom>
          <a:noFill/>
        </p:spPr>
      </p:pic>
      <p:sp>
        <p:nvSpPr>
          <p:cNvPr id="25" name="Footer Placeholder 24"/>
          <p:cNvSpPr>
            <a:spLocks noGrp="1"/>
          </p:cNvSpPr>
          <p:nvPr>
            <p:ph type="ftr" sz="quarter" idx="11"/>
          </p:nvPr>
        </p:nvSpPr>
        <p:spPr>
          <a:xfrm>
            <a:off x="4343400" y="6400800"/>
            <a:ext cx="3962400" cy="457200"/>
          </a:xfrm>
        </p:spPr>
        <p:txBody>
          <a:bodyPr/>
          <a:lstStyle/>
          <a:p>
            <a:r>
              <a:rPr lang="en-US"/>
              <a:t>Ref-[1]</a:t>
            </a:r>
            <a:endParaRPr lang="en-US" dirty="0"/>
          </a:p>
        </p:txBody>
      </p:sp>
      <p:sp>
        <p:nvSpPr>
          <p:cNvPr id="10" name="Date Placeholder 4">
            <a:extLst>
              <a:ext uri="{FF2B5EF4-FFF2-40B4-BE49-F238E27FC236}">
                <a16:creationId xmlns:a16="http://schemas.microsoft.com/office/drawing/2014/main" id="{6DF5E960-C050-4484-9243-10350E9F1B24}"/>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3" presetClass="entr" presetSubtype="1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blinds(horizontal)">
                                      <p:cBhvr>
                                        <p:cTn id="10"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52400" y="-381000"/>
            <a:ext cx="7772400" cy="1143000"/>
          </a:xfrm>
        </p:spPr>
        <p:txBody>
          <a:bodyPr>
            <a:normAutofit/>
          </a:bodyPr>
          <a:lstStyle/>
          <a:p>
            <a:r>
              <a:rPr lang="en-US" b="1" dirty="0"/>
              <a:t>Previous</a:t>
            </a:r>
            <a:r>
              <a:rPr lang="en-US" sz="4400" b="1" dirty="0"/>
              <a:t> Work Done</a:t>
            </a:r>
          </a:p>
        </p:txBody>
      </p:sp>
      <p:sp>
        <p:nvSpPr>
          <p:cNvPr id="6" name="Slide Number Placeholder 5"/>
          <p:cNvSpPr>
            <a:spLocks noGrp="1"/>
          </p:cNvSpPr>
          <p:nvPr>
            <p:ph type="sldNum" sz="quarter" idx="12"/>
          </p:nvPr>
        </p:nvSpPr>
        <p:spPr/>
        <p:txBody>
          <a:bodyPr/>
          <a:lstStyle/>
          <a:p>
            <a:fld id="{A0090995-E9AE-4D55-BBC7-F1DFD05DA4E7}" type="slidenum">
              <a:rPr lang="en-US" smtClean="0"/>
              <a:t>16</a:t>
            </a:fld>
            <a:endParaRPr lang="en-US"/>
          </a:p>
        </p:txBody>
      </p:sp>
      <p:graphicFrame>
        <p:nvGraphicFramePr>
          <p:cNvPr id="14" name="Content Placeholder 13"/>
          <p:cNvGraphicFramePr>
            <a:graphicFrameLocks noGrp="1"/>
          </p:cNvGraphicFramePr>
          <p:nvPr>
            <p:ph sz="quarter" idx="1"/>
          </p:nvPr>
        </p:nvGraphicFramePr>
        <p:xfrm>
          <a:off x="533400" y="685800"/>
          <a:ext cx="77724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7"/>
          <p:cNvSpPr>
            <a:spLocks noGrp="1"/>
          </p:cNvSpPr>
          <p:nvPr>
            <p:ph type="body" idx="4294967295"/>
          </p:nvPr>
        </p:nvSpPr>
        <p:spPr>
          <a:xfrm>
            <a:off x="533400" y="2209800"/>
            <a:ext cx="7620000" cy="5486400"/>
          </a:xfrm>
        </p:spPr>
        <p:txBody>
          <a:bodyPr>
            <a:normAutofit/>
          </a:bodyPr>
          <a:lstStyle/>
          <a:p>
            <a:pPr algn="just">
              <a:buNone/>
            </a:pPr>
            <a:endParaRPr lang="en-US" sz="1800" dirty="0"/>
          </a:p>
          <a:p>
            <a:pPr algn="just">
              <a:buNone/>
            </a:pPr>
            <a:endParaRPr lang="en-US" sz="1800" dirty="0"/>
          </a:p>
          <a:p>
            <a:pPr algn="just">
              <a:buNone/>
            </a:pPr>
            <a:r>
              <a:rPr lang="en-US" sz="1800" dirty="0"/>
              <a:t>	</a:t>
            </a:r>
          </a:p>
          <a:p>
            <a:pPr algn="just">
              <a:buNone/>
            </a:pPr>
            <a:endParaRPr lang="en-US" sz="1800" dirty="0"/>
          </a:p>
          <a:p>
            <a:pPr algn="just">
              <a:buNone/>
            </a:pPr>
            <a:endParaRPr lang="en-US" sz="2800" b="1" dirty="0">
              <a:solidFill>
                <a:schemeClr val="accent1">
                  <a:lumMod val="75000"/>
                </a:schemeClr>
              </a:solidFill>
            </a:endParaRPr>
          </a:p>
        </p:txBody>
      </p:sp>
      <p:graphicFrame>
        <p:nvGraphicFramePr>
          <p:cNvPr id="24" name="Diagram 23"/>
          <p:cNvGraphicFramePr/>
          <p:nvPr/>
        </p:nvGraphicFramePr>
        <p:xfrm>
          <a:off x="-457200" y="2743200"/>
          <a:ext cx="3124200" cy="1600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0" name="Picture 2" descr="C:\Users\navpreet\Desktop\Research\mlpguniform.jpg"/>
          <p:cNvPicPr>
            <a:picLocks noChangeAspect="1" noChangeArrowheads="1"/>
          </p:cNvPicPr>
          <p:nvPr/>
        </p:nvPicPr>
        <p:blipFill>
          <a:blip r:embed="rId13" cstate="print"/>
          <a:srcRect l="7545" r="7396"/>
          <a:stretch>
            <a:fillRect/>
          </a:stretch>
        </p:blipFill>
        <p:spPr bwMode="auto">
          <a:xfrm>
            <a:off x="2057400" y="1828800"/>
            <a:ext cx="6324600" cy="4469384"/>
          </a:xfrm>
          <a:prstGeom prst="rect">
            <a:avLst/>
          </a:prstGeom>
          <a:noFill/>
        </p:spPr>
      </p:pic>
      <p:sp>
        <p:nvSpPr>
          <p:cNvPr id="11" name="Footer Placeholder 10"/>
          <p:cNvSpPr>
            <a:spLocks noGrp="1"/>
          </p:cNvSpPr>
          <p:nvPr>
            <p:ph type="ftr" sz="quarter" idx="11"/>
          </p:nvPr>
        </p:nvSpPr>
        <p:spPr>
          <a:xfrm>
            <a:off x="4343400" y="6400800"/>
            <a:ext cx="3962400" cy="457200"/>
          </a:xfrm>
        </p:spPr>
        <p:txBody>
          <a:bodyPr/>
          <a:lstStyle/>
          <a:p>
            <a:r>
              <a:rPr lang="en-US"/>
              <a:t>Ref-[1]</a:t>
            </a:r>
            <a:endParaRPr lang="en-US" dirty="0"/>
          </a:p>
        </p:txBody>
      </p:sp>
      <p:sp>
        <p:nvSpPr>
          <p:cNvPr id="12" name="Date Placeholder 4">
            <a:extLst>
              <a:ext uri="{FF2B5EF4-FFF2-40B4-BE49-F238E27FC236}">
                <a16:creationId xmlns:a16="http://schemas.microsoft.com/office/drawing/2014/main" id="{E62F797C-62D2-41A5-943A-D2FA0CF8F388}"/>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52400" y="-381000"/>
            <a:ext cx="7772400" cy="1143000"/>
          </a:xfrm>
        </p:spPr>
        <p:txBody>
          <a:bodyPr>
            <a:normAutofit/>
          </a:bodyPr>
          <a:lstStyle/>
          <a:p>
            <a:r>
              <a:rPr lang="en-US" b="1" dirty="0"/>
              <a:t>Previous</a:t>
            </a:r>
            <a:r>
              <a:rPr lang="en-US" sz="4400" b="1" dirty="0"/>
              <a:t> Work Done</a:t>
            </a:r>
          </a:p>
        </p:txBody>
      </p:sp>
      <p:sp>
        <p:nvSpPr>
          <p:cNvPr id="6" name="Slide Number Placeholder 5"/>
          <p:cNvSpPr>
            <a:spLocks noGrp="1"/>
          </p:cNvSpPr>
          <p:nvPr>
            <p:ph type="sldNum" sz="quarter" idx="12"/>
          </p:nvPr>
        </p:nvSpPr>
        <p:spPr/>
        <p:txBody>
          <a:bodyPr/>
          <a:lstStyle/>
          <a:p>
            <a:fld id="{A0090995-E9AE-4D55-BBC7-F1DFD05DA4E7}" type="slidenum">
              <a:rPr lang="en-US" smtClean="0"/>
              <a:t>17</a:t>
            </a:fld>
            <a:endParaRPr lang="en-US"/>
          </a:p>
        </p:txBody>
      </p:sp>
      <p:graphicFrame>
        <p:nvGraphicFramePr>
          <p:cNvPr id="14" name="Content Placeholder 13"/>
          <p:cNvGraphicFramePr>
            <a:graphicFrameLocks noGrp="1"/>
          </p:cNvGraphicFramePr>
          <p:nvPr>
            <p:ph sz="quarter" idx="1"/>
          </p:nvPr>
        </p:nvGraphicFramePr>
        <p:xfrm>
          <a:off x="533400" y="685800"/>
          <a:ext cx="77724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7"/>
          <p:cNvSpPr>
            <a:spLocks noGrp="1"/>
          </p:cNvSpPr>
          <p:nvPr>
            <p:ph type="body" idx="4294967295"/>
          </p:nvPr>
        </p:nvSpPr>
        <p:spPr>
          <a:xfrm>
            <a:off x="533400" y="2209800"/>
            <a:ext cx="7620000" cy="5486400"/>
          </a:xfrm>
        </p:spPr>
        <p:txBody>
          <a:bodyPr>
            <a:normAutofit/>
          </a:bodyPr>
          <a:lstStyle/>
          <a:p>
            <a:pPr algn="just">
              <a:buNone/>
            </a:pPr>
            <a:endParaRPr lang="en-US" sz="1800" dirty="0"/>
          </a:p>
          <a:p>
            <a:pPr algn="just">
              <a:buNone/>
            </a:pPr>
            <a:endParaRPr lang="en-US" sz="1800" dirty="0"/>
          </a:p>
          <a:p>
            <a:pPr algn="just">
              <a:buNone/>
            </a:pPr>
            <a:r>
              <a:rPr lang="en-US" sz="1800" dirty="0"/>
              <a:t>	</a:t>
            </a:r>
          </a:p>
          <a:p>
            <a:pPr algn="just">
              <a:buNone/>
            </a:pPr>
            <a:endParaRPr lang="en-US" sz="1800" dirty="0"/>
          </a:p>
          <a:p>
            <a:pPr algn="just">
              <a:buNone/>
            </a:pPr>
            <a:endParaRPr lang="en-US" sz="2800" b="1" dirty="0">
              <a:solidFill>
                <a:schemeClr val="accent1">
                  <a:lumMod val="75000"/>
                </a:schemeClr>
              </a:solidFill>
            </a:endParaRPr>
          </a:p>
        </p:txBody>
      </p:sp>
      <p:pic>
        <p:nvPicPr>
          <p:cNvPr id="18" name="Picture 17" descr="efg1.jpg"/>
          <p:cNvPicPr>
            <a:picLocks noChangeAspect="1"/>
          </p:cNvPicPr>
          <p:nvPr/>
        </p:nvPicPr>
        <p:blipFill>
          <a:blip r:embed="rId8" cstate="print"/>
          <a:stretch>
            <a:fillRect/>
          </a:stretch>
        </p:blipFill>
        <p:spPr>
          <a:xfrm>
            <a:off x="76200" y="1676400"/>
            <a:ext cx="3048000" cy="2286000"/>
          </a:xfrm>
          <a:prstGeom prst="rect">
            <a:avLst/>
          </a:prstGeom>
        </p:spPr>
      </p:pic>
      <p:pic>
        <p:nvPicPr>
          <p:cNvPr id="19" name="Picture 18" descr="efg2.jpg"/>
          <p:cNvPicPr>
            <a:picLocks noChangeAspect="1"/>
          </p:cNvPicPr>
          <p:nvPr/>
        </p:nvPicPr>
        <p:blipFill>
          <a:blip r:embed="rId9" cstate="print"/>
          <a:stretch>
            <a:fillRect/>
          </a:stretch>
        </p:blipFill>
        <p:spPr>
          <a:xfrm>
            <a:off x="3073400" y="1676400"/>
            <a:ext cx="3251200" cy="2286000"/>
          </a:xfrm>
          <a:prstGeom prst="rect">
            <a:avLst/>
          </a:prstGeom>
        </p:spPr>
      </p:pic>
      <p:pic>
        <p:nvPicPr>
          <p:cNvPr id="2050" name="Picture 2" descr="C:\Users\navpreet\Desktop\Research\efg3.jpg"/>
          <p:cNvPicPr>
            <a:picLocks noChangeAspect="1" noChangeArrowheads="1"/>
          </p:cNvPicPr>
          <p:nvPr/>
        </p:nvPicPr>
        <p:blipFill>
          <a:blip r:embed="rId10" cstate="print"/>
          <a:srcRect l="4000" r="4800"/>
          <a:stretch>
            <a:fillRect/>
          </a:stretch>
        </p:blipFill>
        <p:spPr bwMode="auto">
          <a:xfrm>
            <a:off x="6172200" y="1676400"/>
            <a:ext cx="2819400" cy="2318586"/>
          </a:xfrm>
          <a:prstGeom prst="rect">
            <a:avLst/>
          </a:prstGeom>
          <a:noFill/>
        </p:spPr>
      </p:pic>
      <p:pic>
        <p:nvPicPr>
          <p:cNvPr id="2051" name="Picture 3" descr="C:\Users\navpreet\Desktop\Research\mlpg1.jpg"/>
          <p:cNvPicPr>
            <a:picLocks noChangeAspect="1" noChangeArrowheads="1"/>
          </p:cNvPicPr>
          <p:nvPr/>
        </p:nvPicPr>
        <p:blipFill>
          <a:blip r:embed="rId11" cstate="print"/>
          <a:srcRect l="2419" t="3226" r="5645" b="6452"/>
          <a:stretch>
            <a:fillRect/>
          </a:stretch>
        </p:blipFill>
        <p:spPr bwMode="auto">
          <a:xfrm>
            <a:off x="152400" y="4191000"/>
            <a:ext cx="2895600" cy="2133600"/>
          </a:xfrm>
          <a:prstGeom prst="rect">
            <a:avLst/>
          </a:prstGeom>
          <a:noFill/>
        </p:spPr>
      </p:pic>
      <p:pic>
        <p:nvPicPr>
          <p:cNvPr id="2052" name="Picture 4" descr="C:\Users\navpreet\Desktop\Research\mlpg2.jpg"/>
          <p:cNvPicPr>
            <a:picLocks noChangeAspect="1" noChangeArrowheads="1"/>
          </p:cNvPicPr>
          <p:nvPr/>
        </p:nvPicPr>
        <p:blipFill>
          <a:blip r:embed="rId12" cstate="print"/>
          <a:srcRect/>
          <a:stretch>
            <a:fillRect/>
          </a:stretch>
        </p:blipFill>
        <p:spPr bwMode="auto">
          <a:xfrm>
            <a:off x="3124200" y="4114800"/>
            <a:ext cx="3048000" cy="2286000"/>
          </a:xfrm>
          <a:prstGeom prst="rect">
            <a:avLst/>
          </a:prstGeom>
          <a:noFill/>
        </p:spPr>
      </p:pic>
      <p:pic>
        <p:nvPicPr>
          <p:cNvPr id="2053" name="Picture 5" descr="C:\Users\navpreet\Desktop\Research\mlpg3.jpg"/>
          <p:cNvPicPr>
            <a:picLocks noChangeAspect="1" noChangeArrowheads="1"/>
          </p:cNvPicPr>
          <p:nvPr/>
        </p:nvPicPr>
        <p:blipFill>
          <a:blip r:embed="rId13" cstate="print"/>
          <a:srcRect/>
          <a:stretch>
            <a:fillRect/>
          </a:stretch>
        </p:blipFill>
        <p:spPr bwMode="auto">
          <a:xfrm>
            <a:off x="6096000" y="4191000"/>
            <a:ext cx="2895600" cy="2171700"/>
          </a:xfrm>
          <a:prstGeom prst="rect">
            <a:avLst/>
          </a:prstGeom>
          <a:noFill/>
        </p:spPr>
      </p:pic>
      <p:sp>
        <p:nvSpPr>
          <p:cNvPr id="20" name="TextBox 19"/>
          <p:cNvSpPr txBox="1"/>
          <p:nvPr/>
        </p:nvSpPr>
        <p:spPr>
          <a:xfrm>
            <a:off x="990600" y="3810000"/>
            <a:ext cx="457200" cy="369332"/>
          </a:xfrm>
          <a:prstGeom prst="rect">
            <a:avLst/>
          </a:prstGeom>
          <a:noFill/>
        </p:spPr>
        <p:txBody>
          <a:bodyPr wrap="square" rtlCol="0">
            <a:spAutoFit/>
          </a:bodyPr>
          <a:lstStyle/>
          <a:p>
            <a:r>
              <a:rPr lang="en-US" dirty="0"/>
              <a:t>u</a:t>
            </a:r>
            <a:r>
              <a:rPr lang="en-US" baseline="-25000" dirty="0"/>
              <a:t>1</a:t>
            </a:r>
            <a:endParaRPr lang="en-US" dirty="0"/>
          </a:p>
        </p:txBody>
      </p:sp>
      <p:sp>
        <p:nvSpPr>
          <p:cNvPr id="21" name="TextBox 20"/>
          <p:cNvSpPr txBox="1"/>
          <p:nvPr/>
        </p:nvSpPr>
        <p:spPr>
          <a:xfrm>
            <a:off x="4267200" y="3810000"/>
            <a:ext cx="457200" cy="369332"/>
          </a:xfrm>
          <a:prstGeom prst="rect">
            <a:avLst/>
          </a:prstGeom>
          <a:noFill/>
        </p:spPr>
        <p:txBody>
          <a:bodyPr wrap="square" rtlCol="0">
            <a:spAutoFit/>
          </a:bodyPr>
          <a:lstStyle/>
          <a:p>
            <a:r>
              <a:rPr lang="en-US" dirty="0"/>
              <a:t>u</a:t>
            </a:r>
            <a:r>
              <a:rPr lang="en-US" baseline="-25000" dirty="0"/>
              <a:t>2</a:t>
            </a:r>
            <a:endParaRPr lang="en-US" dirty="0"/>
          </a:p>
        </p:txBody>
      </p:sp>
      <p:sp>
        <p:nvSpPr>
          <p:cNvPr id="22" name="TextBox 21"/>
          <p:cNvSpPr txBox="1"/>
          <p:nvPr/>
        </p:nvSpPr>
        <p:spPr>
          <a:xfrm>
            <a:off x="7239000" y="3886200"/>
            <a:ext cx="685800" cy="369332"/>
          </a:xfrm>
          <a:prstGeom prst="rect">
            <a:avLst/>
          </a:prstGeom>
          <a:noFill/>
        </p:spPr>
        <p:txBody>
          <a:bodyPr wrap="square" rtlCol="0">
            <a:spAutoFit/>
          </a:bodyPr>
          <a:lstStyle/>
          <a:p>
            <a:r>
              <a:rPr lang="el-GR" dirty="0"/>
              <a:t>σ </a:t>
            </a:r>
            <a:r>
              <a:rPr lang="en-US" baseline="-25000" dirty="0"/>
              <a:t>11</a:t>
            </a:r>
            <a:endParaRPr lang="en-US" dirty="0"/>
          </a:p>
        </p:txBody>
      </p:sp>
      <p:sp>
        <p:nvSpPr>
          <p:cNvPr id="27" name="TextBox 26"/>
          <p:cNvSpPr txBox="1"/>
          <p:nvPr/>
        </p:nvSpPr>
        <p:spPr>
          <a:xfrm>
            <a:off x="3200400" y="6324600"/>
            <a:ext cx="5105400" cy="400110"/>
          </a:xfrm>
          <a:prstGeom prst="rect">
            <a:avLst/>
          </a:prstGeom>
          <a:noFill/>
        </p:spPr>
        <p:txBody>
          <a:bodyPr wrap="square" rtlCol="0">
            <a:spAutoFit/>
          </a:bodyPr>
          <a:lstStyle/>
          <a:p>
            <a:r>
              <a:rPr lang="en-US" sz="2000" b="1" dirty="0">
                <a:solidFill>
                  <a:schemeClr val="accent1">
                    <a:lumMod val="75000"/>
                  </a:schemeClr>
                </a:solidFill>
              </a:rPr>
              <a:t>EFG (above) and MLPG(below)</a:t>
            </a:r>
          </a:p>
        </p:txBody>
      </p:sp>
      <p:sp>
        <p:nvSpPr>
          <p:cNvPr id="23" name="Date Placeholder 4">
            <a:extLst>
              <a:ext uri="{FF2B5EF4-FFF2-40B4-BE49-F238E27FC236}">
                <a16:creationId xmlns:a16="http://schemas.microsoft.com/office/drawing/2014/main" id="{5CB72581-1AB0-4BB1-85D1-895A4E271DB5}"/>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52400" y="-381000"/>
            <a:ext cx="7772400" cy="1143000"/>
          </a:xfrm>
        </p:spPr>
        <p:txBody>
          <a:bodyPr>
            <a:normAutofit/>
          </a:bodyPr>
          <a:lstStyle/>
          <a:p>
            <a:r>
              <a:rPr lang="en-US" b="1" dirty="0"/>
              <a:t>Previous</a:t>
            </a:r>
            <a:r>
              <a:rPr lang="en-US" sz="4400" b="1" dirty="0"/>
              <a:t> Work Done</a:t>
            </a:r>
          </a:p>
        </p:txBody>
      </p:sp>
      <p:sp>
        <p:nvSpPr>
          <p:cNvPr id="6" name="Slide Number Placeholder 5"/>
          <p:cNvSpPr>
            <a:spLocks noGrp="1"/>
          </p:cNvSpPr>
          <p:nvPr>
            <p:ph type="sldNum" sz="quarter" idx="12"/>
          </p:nvPr>
        </p:nvSpPr>
        <p:spPr/>
        <p:txBody>
          <a:bodyPr/>
          <a:lstStyle/>
          <a:p>
            <a:fld id="{A0090995-E9AE-4D55-BBC7-F1DFD05DA4E7}" type="slidenum">
              <a:rPr lang="en-US" smtClean="0"/>
              <a:t>18</a:t>
            </a:fld>
            <a:endParaRPr lang="en-US"/>
          </a:p>
        </p:txBody>
      </p:sp>
      <p:graphicFrame>
        <p:nvGraphicFramePr>
          <p:cNvPr id="14" name="Content Placeholder 13"/>
          <p:cNvGraphicFramePr>
            <a:graphicFrameLocks noGrp="1"/>
          </p:cNvGraphicFramePr>
          <p:nvPr>
            <p:ph sz="quarter" idx="1"/>
          </p:nvPr>
        </p:nvGraphicFramePr>
        <p:xfrm>
          <a:off x="533400" y="685800"/>
          <a:ext cx="77724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7"/>
          <p:cNvSpPr>
            <a:spLocks noGrp="1"/>
          </p:cNvSpPr>
          <p:nvPr>
            <p:ph type="body" idx="4294967295"/>
          </p:nvPr>
        </p:nvSpPr>
        <p:spPr>
          <a:xfrm>
            <a:off x="533400" y="2209800"/>
            <a:ext cx="7620000" cy="5486400"/>
          </a:xfrm>
        </p:spPr>
        <p:txBody>
          <a:bodyPr>
            <a:normAutofit/>
          </a:bodyPr>
          <a:lstStyle/>
          <a:p>
            <a:pPr algn="just">
              <a:buNone/>
            </a:pPr>
            <a:endParaRPr lang="en-US" sz="1800" dirty="0"/>
          </a:p>
          <a:p>
            <a:pPr algn="just">
              <a:buNone/>
            </a:pPr>
            <a:endParaRPr lang="en-US" sz="1800" dirty="0"/>
          </a:p>
          <a:p>
            <a:pPr algn="just">
              <a:buNone/>
            </a:pPr>
            <a:r>
              <a:rPr lang="en-US" sz="1800" dirty="0"/>
              <a:t>	</a:t>
            </a:r>
          </a:p>
          <a:p>
            <a:pPr algn="just">
              <a:buNone/>
            </a:pPr>
            <a:endParaRPr lang="en-US" sz="1800" dirty="0"/>
          </a:p>
          <a:p>
            <a:pPr algn="just">
              <a:buNone/>
            </a:pPr>
            <a:endParaRPr lang="en-US" sz="2800" b="1" dirty="0">
              <a:solidFill>
                <a:schemeClr val="accent1">
                  <a:lumMod val="75000"/>
                </a:schemeClr>
              </a:solidFill>
            </a:endParaRPr>
          </a:p>
        </p:txBody>
      </p:sp>
      <p:sp>
        <p:nvSpPr>
          <p:cNvPr id="22" name="TextBox 21"/>
          <p:cNvSpPr txBox="1"/>
          <p:nvPr/>
        </p:nvSpPr>
        <p:spPr>
          <a:xfrm>
            <a:off x="2209800" y="3810000"/>
            <a:ext cx="685800" cy="369332"/>
          </a:xfrm>
          <a:prstGeom prst="rect">
            <a:avLst/>
          </a:prstGeom>
          <a:noFill/>
        </p:spPr>
        <p:txBody>
          <a:bodyPr wrap="square" rtlCol="0">
            <a:spAutoFit/>
          </a:bodyPr>
          <a:lstStyle/>
          <a:p>
            <a:r>
              <a:rPr lang="el-GR" dirty="0"/>
              <a:t>σ </a:t>
            </a:r>
            <a:r>
              <a:rPr lang="en-US" baseline="-25000" dirty="0"/>
              <a:t>22</a:t>
            </a:r>
            <a:endParaRPr lang="en-US" dirty="0"/>
          </a:p>
        </p:txBody>
      </p:sp>
      <p:sp>
        <p:nvSpPr>
          <p:cNvPr id="27" name="TextBox 26"/>
          <p:cNvSpPr txBox="1"/>
          <p:nvPr/>
        </p:nvSpPr>
        <p:spPr>
          <a:xfrm>
            <a:off x="2590800" y="6324600"/>
            <a:ext cx="5105400" cy="400110"/>
          </a:xfrm>
          <a:prstGeom prst="rect">
            <a:avLst/>
          </a:prstGeom>
          <a:noFill/>
        </p:spPr>
        <p:txBody>
          <a:bodyPr wrap="square" rtlCol="0">
            <a:spAutoFit/>
          </a:bodyPr>
          <a:lstStyle/>
          <a:p>
            <a:r>
              <a:rPr lang="en-US" sz="2000" b="1" dirty="0">
                <a:solidFill>
                  <a:schemeClr val="accent1">
                    <a:lumMod val="75000"/>
                  </a:schemeClr>
                </a:solidFill>
              </a:rPr>
              <a:t>EFG (above) and MLPG(below)</a:t>
            </a:r>
          </a:p>
        </p:txBody>
      </p:sp>
      <p:pic>
        <p:nvPicPr>
          <p:cNvPr id="3074" name="Picture 2" descr="C:\Users\navpreet\Desktop\Research\efg4.jpg"/>
          <p:cNvPicPr>
            <a:picLocks noChangeAspect="1" noChangeArrowheads="1"/>
          </p:cNvPicPr>
          <p:nvPr/>
        </p:nvPicPr>
        <p:blipFill>
          <a:blip r:embed="rId8" cstate="print"/>
          <a:srcRect/>
          <a:stretch>
            <a:fillRect/>
          </a:stretch>
        </p:blipFill>
        <p:spPr bwMode="auto">
          <a:xfrm>
            <a:off x="1066800" y="1676400"/>
            <a:ext cx="2971800" cy="2228850"/>
          </a:xfrm>
          <a:prstGeom prst="rect">
            <a:avLst/>
          </a:prstGeom>
          <a:noFill/>
        </p:spPr>
      </p:pic>
      <p:pic>
        <p:nvPicPr>
          <p:cNvPr id="3075" name="Picture 3" descr="C:\Users\navpreet\Desktop\Research\efg5.jpg"/>
          <p:cNvPicPr>
            <a:picLocks noChangeAspect="1" noChangeArrowheads="1"/>
          </p:cNvPicPr>
          <p:nvPr/>
        </p:nvPicPr>
        <p:blipFill>
          <a:blip r:embed="rId9" cstate="print"/>
          <a:srcRect/>
          <a:stretch>
            <a:fillRect/>
          </a:stretch>
        </p:blipFill>
        <p:spPr bwMode="auto">
          <a:xfrm>
            <a:off x="4648200" y="1714500"/>
            <a:ext cx="2895600" cy="2171700"/>
          </a:xfrm>
          <a:prstGeom prst="rect">
            <a:avLst/>
          </a:prstGeom>
          <a:noFill/>
        </p:spPr>
      </p:pic>
      <p:sp>
        <p:nvSpPr>
          <p:cNvPr id="23" name="TextBox 22"/>
          <p:cNvSpPr txBox="1"/>
          <p:nvPr/>
        </p:nvSpPr>
        <p:spPr>
          <a:xfrm>
            <a:off x="5791200" y="3733800"/>
            <a:ext cx="685800" cy="369332"/>
          </a:xfrm>
          <a:prstGeom prst="rect">
            <a:avLst/>
          </a:prstGeom>
          <a:noFill/>
        </p:spPr>
        <p:txBody>
          <a:bodyPr wrap="square" rtlCol="0">
            <a:spAutoFit/>
          </a:bodyPr>
          <a:lstStyle/>
          <a:p>
            <a:r>
              <a:rPr lang="el-GR" dirty="0"/>
              <a:t>σ </a:t>
            </a:r>
            <a:r>
              <a:rPr lang="en-US" baseline="-25000" dirty="0"/>
              <a:t>12</a:t>
            </a:r>
            <a:endParaRPr lang="en-US" dirty="0"/>
          </a:p>
        </p:txBody>
      </p:sp>
      <p:pic>
        <p:nvPicPr>
          <p:cNvPr id="3076" name="Picture 4" descr="C:\Users\navpreet\Desktop\Research\mlpg4.jpg"/>
          <p:cNvPicPr>
            <a:picLocks noChangeAspect="1" noChangeArrowheads="1"/>
          </p:cNvPicPr>
          <p:nvPr/>
        </p:nvPicPr>
        <p:blipFill>
          <a:blip r:embed="rId10" cstate="print"/>
          <a:srcRect r="4878" b="3252"/>
          <a:stretch>
            <a:fillRect/>
          </a:stretch>
        </p:blipFill>
        <p:spPr bwMode="auto">
          <a:xfrm>
            <a:off x="990600" y="4133850"/>
            <a:ext cx="2971800" cy="2266950"/>
          </a:xfrm>
          <a:prstGeom prst="rect">
            <a:avLst/>
          </a:prstGeom>
          <a:noFill/>
        </p:spPr>
      </p:pic>
      <p:pic>
        <p:nvPicPr>
          <p:cNvPr id="3077" name="Picture 5" descr="C:\Users\navpreet\Desktop\Research\mlpg5.jpg"/>
          <p:cNvPicPr>
            <a:picLocks noChangeAspect="1" noChangeArrowheads="1"/>
          </p:cNvPicPr>
          <p:nvPr/>
        </p:nvPicPr>
        <p:blipFill>
          <a:blip r:embed="rId11" cstate="print"/>
          <a:srcRect/>
          <a:stretch>
            <a:fillRect/>
          </a:stretch>
        </p:blipFill>
        <p:spPr bwMode="auto">
          <a:xfrm>
            <a:off x="4648200" y="4114800"/>
            <a:ext cx="3048000" cy="2286000"/>
          </a:xfrm>
          <a:prstGeom prst="rect">
            <a:avLst/>
          </a:prstGeom>
          <a:noFill/>
        </p:spPr>
      </p:pic>
      <p:sp>
        <p:nvSpPr>
          <p:cNvPr id="15" name="Date Placeholder 4">
            <a:extLst>
              <a:ext uri="{FF2B5EF4-FFF2-40B4-BE49-F238E27FC236}">
                <a16:creationId xmlns:a16="http://schemas.microsoft.com/office/drawing/2014/main" id="{2C62747B-3DF0-4F56-8895-2412C64720A9}"/>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52400" y="-381000"/>
            <a:ext cx="7772400" cy="1143000"/>
          </a:xfrm>
        </p:spPr>
        <p:txBody>
          <a:bodyPr>
            <a:normAutofit/>
          </a:bodyPr>
          <a:lstStyle/>
          <a:p>
            <a:r>
              <a:rPr lang="en-US" b="1" dirty="0"/>
              <a:t>Previous</a:t>
            </a:r>
            <a:r>
              <a:rPr lang="en-US" sz="4400" b="1" dirty="0"/>
              <a:t> Work Done</a:t>
            </a:r>
          </a:p>
        </p:txBody>
      </p:sp>
      <p:sp>
        <p:nvSpPr>
          <p:cNvPr id="6" name="Slide Number Placeholder 5"/>
          <p:cNvSpPr>
            <a:spLocks noGrp="1"/>
          </p:cNvSpPr>
          <p:nvPr>
            <p:ph type="sldNum" sz="quarter" idx="12"/>
          </p:nvPr>
        </p:nvSpPr>
        <p:spPr/>
        <p:txBody>
          <a:bodyPr/>
          <a:lstStyle/>
          <a:p>
            <a:fld id="{A0090995-E9AE-4D55-BBC7-F1DFD05DA4E7}" type="slidenum">
              <a:rPr lang="en-US" smtClean="0"/>
              <a:t>19</a:t>
            </a:fld>
            <a:endParaRPr lang="en-US"/>
          </a:p>
        </p:txBody>
      </p:sp>
      <p:graphicFrame>
        <p:nvGraphicFramePr>
          <p:cNvPr id="14" name="Content Placeholder 13"/>
          <p:cNvGraphicFramePr>
            <a:graphicFrameLocks noGrp="1"/>
          </p:cNvGraphicFramePr>
          <p:nvPr>
            <p:ph sz="quarter" idx="1"/>
          </p:nvPr>
        </p:nvGraphicFramePr>
        <p:xfrm>
          <a:off x="533400" y="914400"/>
          <a:ext cx="77724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7"/>
          <p:cNvSpPr>
            <a:spLocks noGrp="1"/>
          </p:cNvSpPr>
          <p:nvPr>
            <p:ph type="body" idx="4294967295"/>
          </p:nvPr>
        </p:nvSpPr>
        <p:spPr>
          <a:xfrm>
            <a:off x="533400" y="2209800"/>
            <a:ext cx="7620000" cy="5486400"/>
          </a:xfrm>
        </p:spPr>
        <p:txBody>
          <a:bodyPr>
            <a:normAutofit/>
          </a:bodyPr>
          <a:lstStyle/>
          <a:p>
            <a:pPr algn="just">
              <a:buNone/>
            </a:pPr>
            <a:endParaRPr lang="en-US" sz="1800" dirty="0"/>
          </a:p>
          <a:p>
            <a:pPr algn="just">
              <a:buNone/>
            </a:pPr>
            <a:endParaRPr lang="en-US" sz="1800" dirty="0"/>
          </a:p>
          <a:p>
            <a:pPr algn="just">
              <a:buNone/>
            </a:pPr>
            <a:r>
              <a:rPr lang="en-US" sz="1800" dirty="0"/>
              <a:t>	</a:t>
            </a:r>
          </a:p>
          <a:p>
            <a:pPr algn="just">
              <a:buNone/>
            </a:pPr>
            <a:endParaRPr lang="en-US" sz="1800" dirty="0"/>
          </a:p>
          <a:p>
            <a:pPr algn="just">
              <a:buNone/>
            </a:pPr>
            <a:endParaRPr lang="en-US" sz="2800" b="1" dirty="0">
              <a:solidFill>
                <a:schemeClr val="accent1">
                  <a:lumMod val="75000"/>
                </a:schemeClr>
              </a:solidFill>
            </a:endParaRPr>
          </a:p>
        </p:txBody>
      </p:sp>
      <p:graphicFrame>
        <p:nvGraphicFramePr>
          <p:cNvPr id="15" name="Table 14"/>
          <p:cNvGraphicFramePr>
            <a:graphicFrameLocks noGrp="1"/>
          </p:cNvGraphicFramePr>
          <p:nvPr/>
        </p:nvGraphicFramePr>
        <p:xfrm>
          <a:off x="1524000" y="2311401"/>
          <a:ext cx="6172200" cy="2641599"/>
        </p:xfrm>
        <a:graphic>
          <a:graphicData uri="http://schemas.openxmlformats.org/drawingml/2006/table">
            <a:tbl>
              <a:tblPr firstRow="1" bandRow="1">
                <a:tableStyleId>{5C22544A-7EE6-4342-B048-85BDC9FD1C3A}</a:tableStyleId>
              </a:tblPr>
              <a:tblGrid>
                <a:gridCol w="3086100">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tblGrid>
              <a:tr h="880533">
                <a:tc>
                  <a:txBody>
                    <a:bodyPr/>
                    <a:lstStyle/>
                    <a:p>
                      <a:r>
                        <a:rPr lang="en-US" sz="2800" dirty="0"/>
                        <a:t>Mesh-less</a:t>
                      </a:r>
                      <a:r>
                        <a:rPr lang="en-US" sz="2800" baseline="0" dirty="0"/>
                        <a:t> m</a:t>
                      </a:r>
                      <a:r>
                        <a:rPr lang="en-US" sz="2800" dirty="0"/>
                        <a:t>ethod</a:t>
                      </a:r>
                    </a:p>
                  </a:txBody>
                  <a:tcPr/>
                </a:tc>
                <a:tc>
                  <a:txBody>
                    <a:bodyPr/>
                    <a:lstStyle/>
                    <a:p>
                      <a:r>
                        <a:rPr lang="en-US" sz="2800" dirty="0"/>
                        <a:t>Error norm value</a:t>
                      </a:r>
                    </a:p>
                  </a:txBody>
                  <a:tcPr/>
                </a:tc>
                <a:extLst>
                  <a:ext uri="{0D108BD9-81ED-4DB2-BD59-A6C34878D82A}">
                    <a16:rowId xmlns:a16="http://schemas.microsoft.com/office/drawing/2014/main" val="10000"/>
                  </a:ext>
                </a:extLst>
              </a:tr>
              <a:tr h="880533">
                <a:tc>
                  <a:txBody>
                    <a:bodyPr/>
                    <a:lstStyle/>
                    <a:p>
                      <a:r>
                        <a:rPr lang="en-US" sz="2800" dirty="0"/>
                        <a:t>EFG</a:t>
                      </a:r>
                    </a:p>
                  </a:txBody>
                  <a:tcPr/>
                </a:tc>
                <a:tc>
                  <a:txBody>
                    <a:bodyPr/>
                    <a:lstStyle/>
                    <a:p>
                      <a:r>
                        <a:rPr lang="en-US" sz="2800" dirty="0"/>
                        <a:t>0.0015</a:t>
                      </a:r>
                    </a:p>
                  </a:txBody>
                  <a:tcPr/>
                </a:tc>
                <a:extLst>
                  <a:ext uri="{0D108BD9-81ED-4DB2-BD59-A6C34878D82A}">
                    <a16:rowId xmlns:a16="http://schemas.microsoft.com/office/drawing/2014/main" val="10001"/>
                  </a:ext>
                </a:extLst>
              </a:tr>
              <a:tr h="880533">
                <a:tc>
                  <a:txBody>
                    <a:bodyPr/>
                    <a:lstStyle/>
                    <a:p>
                      <a:r>
                        <a:rPr lang="en-US" sz="2800" dirty="0"/>
                        <a:t>MLPG</a:t>
                      </a:r>
                    </a:p>
                  </a:txBody>
                  <a:tcPr/>
                </a:tc>
                <a:tc>
                  <a:txBody>
                    <a:bodyPr/>
                    <a:lstStyle/>
                    <a:p>
                      <a:r>
                        <a:rPr lang="en-US" sz="2800" dirty="0"/>
                        <a:t>0.0057</a:t>
                      </a:r>
                    </a:p>
                  </a:txBody>
                  <a:tcPr/>
                </a:tc>
                <a:extLst>
                  <a:ext uri="{0D108BD9-81ED-4DB2-BD59-A6C34878D82A}">
                    <a16:rowId xmlns:a16="http://schemas.microsoft.com/office/drawing/2014/main" val="10002"/>
                  </a:ext>
                </a:extLst>
              </a:tr>
            </a:tbl>
          </a:graphicData>
        </a:graphic>
      </p:graphicFrame>
      <p:sp>
        <p:nvSpPr>
          <p:cNvPr id="16" name="Footer Placeholder 15"/>
          <p:cNvSpPr>
            <a:spLocks noGrp="1"/>
          </p:cNvSpPr>
          <p:nvPr>
            <p:ph type="ftr" sz="quarter" idx="11"/>
          </p:nvPr>
        </p:nvSpPr>
        <p:spPr>
          <a:xfrm>
            <a:off x="4343400" y="6400800"/>
            <a:ext cx="3962400" cy="457200"/>
          </a:xfrm>
        </p:spPr>
        <p:txBody>
          <a:bodyPr/>
          <a:lstStyle/>
          <a:p>
            <a:r>
              <a:rPr lang="en-US"/>
              <a:t>Ref-[1]</a:t>
            </a:r>
            <a:endParaRPr lang="en-US" dirty="0"/>
          </a:p>
        </p:txBody>
      </p:sp>
      <p:sp>
        <p:nvSpPr>
          <p:cNvPr id="10" name="Date Placeholder 4">
            <a:extLst>
              <a:ext uri="{FF2B5EF4-FFF2-40B4-BE49-F238E27FC236}">
                <a16:creationId xmlns:a16="http://schemas.microsoft.com/office/drawing/2014/main" id="{A2EEE7B0-CBEB-48A0-A98E-4687F5328367}"/>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of the Presentation</a:t>
            </a:r>
          </a:p>
        </p:txBody>
      </p:sp>
      <p:sp>
        <p:nvSpPr>
          <p:cNvPr id="3" name="Content Placeholder 2"/>
          <p:cNvSpPr>
            <a:spLocks noGrp="1"/>
          </p:cNvSpPr>
          <p:nvPr>
            <p:ph sz="quarter" idx="1"/>
          </p:nvPr>
        </p:nvSpPr>
        <p:spPr>
          <a:xfrm>
            <a:off x="914400" y="1828800"/>
            <a:ext cx="7772400" cy="4191000"/>
          </a:xfrm>
        </p:spPr>
        <p:txBody>
          <a:bodyPr/>
          <a:lstStyle/>
          <a:p>
            <a:pPr>
              <a:buFont typeface="Wingdings" pitchFamily="2" charset="2"/>
              <a:buChar char="Ø"/>
            </a:pPr>
            <a:r>
              <a:rPr lang="en-US" sz="3200" dirty="0"/>
              <a:t>  Introduction</a:t>
            </a:r>
          </a:p>
          <a:p>
            <a:pPr>
              <a:buFont typeface="Wingdings" pitchFamily="2" charset="2"/>
              <a:buChar char="Ø"/>
            </a:pPr>
            <a:r>
              <a:rPr lang="en-US" sz="3200" dirty="0"/>
              <a:t>  State of the Art</a:t>
            </a:r>
          </a:p>
          <a:p>
            <a:pPr>
              <a:buFont typeface="Wingdings" pitchFamily="2" charset="2"/>
              <a:buChar char="Ø"/>
            </a:pPr>
            <a:r>
              <a:rPr lang="en-US" sz="3200" dirty="0"/>
              <a:t>  Problem Definition (Test Case)</a:t>
            </a:r>
          </a:p>
          <a:p>
            <a:pPr>
              <a:buFont typeface="Wingdings" pitchFamily="2" charset="2"/>
              <a:buChar char="Ø"/>
            </a:pPr>
            <a:r>
              <a:rPr lang="en-US" sz="3200" dirty="0"/>
              <a:t>  Previous Work Done</a:t>
            </a:r>
          </a:p>
          <a:p>
            <a:pPr>
              <a:buFont typeface="Wingdings" pitchFamily="2" charset="2"/>
              <a:buChar char="Ø"/>
            </a:pPr>
            <a:r>
              <a:rPr lang="en-US" sz="3200" dirty="0"/>
              <a:t>  Proposed Work and Results</a:t>
            </a:r>
          </a:p>
          <a:p>
            <a:pPr>
              <a:buFont typeface="Wingdings" pitchFamily="2" charset="2"/>
              <a:buChar char="Ø"/>
            </a:pPr>
            <a:r>
              <a:rPr lang="en-US" sz="3200" dirty="0"/>
              <a:t>  Conclusion</a:t>
            </a:r>
          </a:p>
          <a:p>
            <a:pPr>
              <a:buFont typeface="Wingdings" pitchFamily="2" charset="2"/>
              <a:buChar char="Ø"/>
            </a:pPr>
            <a:r>
              <a:rPr lang="en-US" sz="3200" dirty="0"/>
              <a:t>  References</a:t>
            </a:r>
          </a:p>
          <a:p>
            <a:pPr>
              <a:buNone/>
            </a:pPr>
            <a:endParaRPr lang="en-US" dirty="0"/>
          </a:p>
        </p:txBody>
      </p:sp>
      <p:sp>
        <p:nvSpPr>
          <p:cNvPr id="5" name="Slide Number Placeholder 4"/>
          <p:cNvSpPr>
            <a:spLocks noGrp="1"/>
          </p:cNvSpPr>
          <p:nvPr>
            <p:ph type="sldNum" sz="quarter" idx="12"/>
          </p:nvPr>
        </p:nvSpPr>
        <p:spPr/>
        <p:txBody>
          <a:bodyPr/>
          <a:lstStyle/>
          <a:p>
            <a:fld id="{A0090995-E9AE-4D55-BBC7-F1DFD05DA4E7}" type="slidenum">
              <a:rPr lang="en-US" smtClean="0"/>
              <a:t>2</a:t>
            </a:fld>
            <a:endParaRPr lang="en-US"/>
          </a:p>
        </p:txBody>
      </p:sp>
      <p:sp>
        <p:nvSpPr>
          <p:cNvPr id="7" name="Date Placeholder 4">
            <a:extLst>
              <a:ext uri="{FF2B5EF4-FFF2-40B4-BE49-F238E27FC236}">
                <a16:creationId xmlns:a16="http://schemas.microsoft.com/office/drawing/2014/main" id="{7D7210E0-CFDA-487B-B0F8-F03D4A7ED1F4}"/>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par>
                                <p:cTn id="11" presetID="3" presetClass="entr" presetSubtype="10" fill="hold" grpId="1"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linds(horizontal)">
                                      <p:cBhvr>
                                        <p:cTn id="13" dur="500"/>
                                        <p:tgtEl>
                                          <p:spTgt spid="3">
                                            <p:txEl>
                                              <p:pRg st="2" end="2"/>
                                            </p:txEl>
                                          </p:spTgt>
                                        </p:tgtEl>
                                      </p:cBhvr>
                                    </p:animEffect>
                                  </p:childTnLst>
                                </p:cTn>
                              </p:par>
                              <p:par>
                                <p:cTn id="14" presetID="3" presetClass="entr" presetSubtype="10" fill="hold" grpId="1"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blinds(horizontal)">
                                      <p:cBhvr>
                                        <p:cTn id="16" dur="500"/>
                                        <p:tgtEl>
                                          <p:spTgt spid="3">
                                            <p:txEl>
                                              <p:pRg st="3" end="3"/>
                                            </p:txEl>
                                          </p:spTgt>
                                        </p:tgtEl>
                                      </p:cBhvr>
                                    </p:animEffect>
                                  </p:childTnLst>
                                </p:cTn>
                              </p:par>
                              <p:par>
                                <p:cTn id="17" presetID="3" presetClass="entr" presetSubtype="10" fill="hold" grpId="1"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blinds(horizontal)">
                                      <p:cBhvr>
                                        <p:cTn id="19" dur="500"/>
                                        <p:tgtEl>
                                          <p:spTgt spid="3">
                                            <p:txEl>
                                              <p:pRg st="4" end="4"/>
                                            </p:txEl>
                                          </p:spTgt>
                                        </p:tgtEl>
                                      </p:cBhvr>
                                    </p:animEffect>
                                  </p:childTnLst>
                                </p:cTn>
                              </p:par>
                              <p:par>
                                <p:cTn id="20" presetID="3" presetClass="entr" presetSubtype="10" fill="hold" grpId="1"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par>
                                <p:cTn id="23" presetID="3" presetClass="entr" presetSubtype="10" fill="hold" grpId="1"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linds(horizontal)">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mph" presetSubtype="2" fill="hold" nodeType="clickEffect">
                                  <p:stCondLst>
                                    <p:cond delay="0"/>
                                  </p:stCondLst>
                                  <p:childTnLst>
                                    <p:animClr clrSpc="rgb" dir="cw">
                                      <p:cBhvr override="childStyle">
                                        <p:cTn id="29" dur="500" fill="hold"/>
                                        <p:tgtEl>
                                          <p:spTgt spid="3">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52400" y="-381000"/>
            <a:ext cx="7772400" cy="1143000"/>
          </a:xfrm>
        </p:spPr>
        <p:txBody>
          <a:bodyPr>
            <a:normAutofit/>
          </a:bodyPr>
          <a:lstStyle/>
          <a:p>
            <a:r>
              <a:rPr lang="en-US" b="1" dirty="0"/>
              <a:t>Previous</a:t>
            </a:r>
            <a:r>
              <a:rPr lang="en-US" sz="4400" b="1" dirty="0"/>
              <a:t> Work Done</a:t>
            </a:r>
          </a:p>
        </p:txBody>
      </p:sp>
      <p:sp>
        <p:nvSpPr>
          <p:cNvPr id="6" name="Slide Number Placeholder 5"/>
          <p:cNvSpPr>
            <a:spLocks noGrp="1"/>
          </p:cNvSpPr>
          <p:nvPr>
            <p:ph type="sldNum" sz="quarter" idx="12"/>
          </p:nvPr>
        </p:nvSpPr>
        <p:spPr/>
        <p:txBody>
          <a:bodyPr/>
          <a:lstStyle/>
          <a:p>
            <a:fld id="{A0090995-E9AE-4D55-BBC7-F1DFD05DA4E7}" type="slidenum">
              <a:rPr lang="en-US" smtClean="0"/>
              <a:t>20</a:t>
            </a:fld>
            <a:endParaRPr lang="en-US"/>
          </a:p>
        </p:txBody>
      </p:sp>
      <p:graphicFrame>
        <p:nvGraphicFramePr>
          <p:cNvPr id="14" name="Content Placeholder 13"/>
          <p:cNvGraphicFramePr>
            <a:graphicFrameLocks noGrp="1"/>
          </p:cNvGraphicFramePr>
          <p:nvPr>
            <p:ph sz="quarter" idx="1"/>
          </p:nvPr>
        </p:nvGraphicFramePr>
        <p:xfrm>
          <a:off x="533400" y="914400"/>
          <a:ext cx="77724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7"/>
          <p:cNvSpPr>
            <a:spLocks noGrp="1"/>
          </p:cNvSpPr>
          <p:nvPr>
            <p:ph type="body" idx="4294967295"/>
          </p:nvPr>
        </p:nvSpPr>
        <p:spPr>
          <a:xfrm>
            <a:off x="533400" y="2209800"/>
            <a:ext cx="7620000" cy="5486400"/>
          </a:xfrm>
        </p:spPr>
        <p:txBody>
          <a:bodyPr>
            <a:normAutofit/>
          </a:bodyPr>
          <a:lstStyle/>
          <a:p>
            <a:pPr algn="just">
              <a:buNone/>
            </a:pPr>
            <a:endParaRPr lang="en-US" sz="1800" dirty="0"/>
          </a:p>
          <a:p>
            <a:pPr algn="just">
              <a:buNone/>
            </a:pPr>
            <a:endParaRPr lang="en-US" sz="1800" dirty="0"/>
          </a:p>
          <a:p>
            <a:pPr algn="just">
              <a:buNone/>
            </a:pPr>
            <a:r>
              <a:rPr lang="en-US" sz="1800" dirty="0"/>
              <a:t>	</a:t>
            </a:r>
          </a:p>
          <a:p>
            <a:pPr algn="just">
              <a:buNone/>
            </a:pPr>
            <a:endParaRPr lang="en-US" sz="1800" dirty="0"/>
          </a:p>
          <a:p>
            <a:pPr algn="just">
              <a:buNone/>
            </a:pPr>
            <a:endParaRPr lang="en-US" sz="2800" b="1" dirty="0">
              <a:solidFill>
                <a:schemeClr val="accent1">
                  <a:lumMod val="75000"/>
                </a:schemeClr>
              </a:solidFill>
            </a:endParaRPr>
          </a:p>
        </p:txBody>
      </p:sp>
      <p:graphicFrame>
        <p:nvGraphicFramePr>
          <p:cNvPr id="10" name="Table 9"/>
          <p:cNvGraphicFramePr>
            <a:graphicFrameLocks noGrp="1"/>
          </p:cNvGraphicFramePr>
          <p:nvPr/>
        </p:nvGraphicFramePr>
        <p:xfrm>
          <a:off x="533400" y="2209801"/>
          <a:ext cx="8077200" cy="3016897"/>
        </p:xfrm>
        <a:graphic>
          <a:graphicData uri="http://schemas.openxmlformats.org/drawingml/2006/table">
            <a:tbl>
              <a:tblPr firstRow="1" bandRow="1">
                <a:tableStyleId>{5C22544A-7EE6-4342-B048-85BDC9FD1C3A}</a:tableStyleId>
              </a:tblPr>
              <a:tblGrid>
                <a:gridCol w="2529224">
                  <a:extLst>
                    <a:ext uri="{9D8B030D-6E8A-4147-A177-3AD203B41FA5}">
                      <a16:colId xmlns:a16="http://schemas.microsoft.com/office/drawing/2014/main" val="20000"/>
                    </a:ext>
                  </a:extLst>
                </a:gridCol>
                <a:gridCol w="5547976">
                  <a:extLst>
                    <a:ext uri="{9D8B030D-6E8A-4147-A177-3AD203B41FA5}">
                      <a16:colId xmlns:a16="http://schemas.microsoft.com/office/drawing/2014/main" val="20001"/>
                    </a:ext>
                  </a:extLst>
                </a:gridCol>
              </a:tblGrid>
              <a:tr h="607360">
                <a:tc>
                  <a:txBody>
                    <a:bodyPr/>
                    <a:lstStyle/>
                    <a:p>
                      <a:r>
                        <a:rPr lang="en-US" sz="2000" dirty="0"/>
                        <a:t>Nodal Distribution</a:t>
                      </a:r>
                    </a:p>
                  </a:txBody>
                  <a:tcPr/>
                </a:tc>
                <a:tc>
                  <a:txBody>
                    <a:bodyPr/>
                    <a:lstStyle/>
                    <a:p>
                      <a:r>
                        <a:rPr lang="en-US" sz="2000" dirty="0"/>
                        <a:t>Description</a:t>
                      </a:r>
                    </a:p>
                  </a:txBody>
                  <a:tcPr/>
                </a:tc>
                <a:extLst>
                  <a:ext uri="{0D108BD9-81ED-4DB2-BD59-A6C34878D82A}">
                    <a16:rowId xmlns:a16="http://schemas.microsoft.com/office/drawing/2014/main" val="10000"/>
                  </a:ext>
                </a:extLst>
              </a:tr>
              <a:tr h="655942">
                <a:tc>
                  <a:txBody>
                    <a:bodyPr/>
                    <a:lstStyle/>
                    <a:p>
                      <a:r>
                        <a:rPr lang="en-US" sz="2000" dirty="0"/>
                        <a:t>Uniform </a:t>
                      </a:r>
                    </a:p>
                  </a:txBody>
                  <a:tcPr/>
                </a:tc>
                <a:tc>
                  <a:txBody>
                    <a:bodyPr/>
                    <a:lstStyle/>
                    <a:p>
                      <a:r>
                        <a:rPr kumimoji="0" lang="en-US" sz="2000" kern="1200" baseline="0" dirty="0">
                          <a:solidFill>
                            <a:schemeClr val="dk1"/>
                          </a:solidFill>
                          <a:latin typeface="+mn-lt"/>
                          <a:ea typeface="+mn-ea"/>
                          <a:cs typeface="+mn-cs"/>
                        </a:rPr>
                        <a:t>The nodes are defined uniformly all over the domain in both the </a:t>
                      </a:r>
                      <a:r>
                        <a:rPr kumimoji="0" lang="pt-BR" sz="2000" kern="1200" baseline="0" dirty="0">
                          <a:solidFill>
                            <a:schemeClr val="dk1"/>
                          </a:solidFill>
                          <a:latin typeface="+mn-lt"/>
                          <a:ea typeface="+mn-ea"/>
                          <a:cs typeface="+mn-cs"/>
                        </a:rPr>
                        <a:t>axis as a rectangular grid.</a:t>
                      </a:r>
                      <a:endParaRPr lang="en-US" sz="2000" dirty="0"/>
                    </a:p>
                  </a:txBody>
                  <a:tcPr/>
                </a:tc>
                <a:extLst>
                  <a:ext uri="{0D108BD9-81ED-4DB2-BD59-A6C34878D82A}">
                    <a16:rowId xmlns:a16="http://schemas.microsoft.com/office/drawing/2014/main" val="10001"/>
                  </a:ext>
                </a:extLst>
              </a:tr>
              <a:tr h="756552">
                <a:tc>
                  <a:txBody>
                    <a:bodyPr/>
                    <a:lstStyle/>
                    <a:p>
                      <a:r>
                        <a:rPr lang="en-US" sz="2000" dirty="0"/>
                        <a:t>Random</a:t>
                      </a:r>
                    </a:p>
                  </a:txBody>
                  <a:tcPr/>
                </a:tc>
                <a:tc>
                  <a:txBody>
                    <a:bodyPr/>
                    <a:lstStyle/>
                    <a:p>
                      <a:r>
                        <a:rPr kumimoji="0" lang="en-US" sz="2000" kern="1200" baseline="0" dirty="0">
                          <a:solidFill>
                            <a:schemeClr val="dk1"/>
                          </a:solidFill>
                          <a:latin typeface="+mn-lt"/>
                          <a:ea typeface="+mn-ea"/>
                          <a:cs typeface="+mn-cs"/>
                        </a:rPr>
                        <a:t>The problem domain is discretized by randomly distributed nodes. </a:t>
                      </a:r>
                      <a:endParaRPr lang="en-US" sz="2000" dirty="0"/>
                    </a:p>
                  </a:txBody>
                  <a:tcPr/>
                </a:tc>
                <a:extLst>
                  <a:ext uri="{0D108BD9-81ED-4DB2-BD59-A6C34878D82A}">
                    <a16:rowId xmlns:a16="http://schemas.microsoft.com/office/drawing/2014/main" val="10002"/>
                  </a:ext>
                </a:extLst>
              </a:tr>
              <a:tr h="951945">
                <a:tc>
                  <a:txBody>
                    <a:bodyPr/>
                    <a:lstStyle/>
                    <a:p>
                      <a:r>
                        <a:rPr lang="en-US" sz="2000" dirty="0"/>
                        <a:t>Semi-random</a:t>
                      </a:r>
                    </a:p>
                  </a:txBody>
                  <a:tcPr/>
                </a:tc>
                <a:tc>
                  <a:txBody>
                    <a:bodyPr/>
                    <a:lstStyle/>
                    <a:p>
                      <a:r>
                        <a:rPr kumimoji="0" lang="en-US" sz="1800" kern="1200" baseline="0" dirty="0">
                          <a:solidFill>
                            <a:schemeClr val="dk1"/>
                          </a:solidFill>
                          <a:latin typeface="+mn-lt"/>
                          <a:ea typeface="+mn-ea"/>
                          <a:cs typeface="+mn-cs"/>
                        </a:rPr>
                        <a:t>The nodes are first distributed uniformly over the whole domain and then they are displaced from their position depending upon the perturbation parameter that has taken as 0.5</a:t>
                      </a:r>
                      <a:endParaRPr lang="en-US" sz="2000" dirty="0"/>
                    </a:p>
                  </a:txBody>
                  <a:tcPr/>
                </a:tc>
                <a:extLst>
                  <a:ext uri="{0D108BD9-81ED-4DB2-BD59-A6C34878D82A}">
                    <a16:rowId xmlns:a16="http://schemas.microsoft.com/office/drawing/2014/main" val="10003"/>
                  </a:ext>
                </a:extLst>
              </a:tr>
            </a:tbl>
          </a:graphicData>
        </a:graphic>
      </p:graphicFrame>
      <p:graphicFrame>
        <p:nvGraphicFramePr>
          <p:cNvPr id="11" name="Diagram 10"/>
          <p:cNvGraphicFramePr/>
          <p:nvPr>
            <p:extLst>
              <p:ext uri="{D42A27DB-BD31-4B8C-83A1-F6EECF244321}">
                <p14:modId xmlns:p14="http://schemas.microsoft.com/office/powerpoint/2010/main" val="2054510838"/>
              </p:ext>
            </p:extLst>
          </p:nvPr>
        </p:nvGraphicFramePr>
        <p:xfrm>
          <a:off x="304800" y="3762051"/>
          <a:ext cx="8534400"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Footer Placeholder 11"/>
          <p:cNvSpPr>
            <a:spLocks noGrp="1"/>
          </p:cNvSpPr>
          <p:nvPr>
            <p:ph type="ftr" sz="quarter" idx="11"/>
          </p:nvPr>
        </p:nvSpPr>
        <p:spPr>
          <a:xfrm>
            <a:off x="4343400" y="6400800"/>
            <a:ext cx="3962400" cy="457200"/>
          </a:xfrm>
        </p:spPr>
        <p:txBody>
          <a:bodyPr/>
          <a:lstStyle/>
          <a:p>
            <a:r>
              <a:rPr lang="en-US"/>
              <a:t>Ref-[1]</a:t>
            </a:r>
            <a:endParaRPr lang="en-US" dirty="0"/>
          </a:p>
        </p:txBody>
      </p:sp>
      <p:sp>
        <p:nvSpPr>
          <p:cNvPr id="13" name="Date Placeholder 4">
            <a:extLst>
              <a:ext uri="{FF2B5EF4-FFF2-40B4-BE49-F238E27FC236}">
                <a16:creationId xmlns:a16="http://schemas.microsoft.com/office/drawing/2014/main" id="{2EE28EA3-E799-4257-9212-AB54079D3650}"/>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Graphic spid="11"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52400" y="-381000"/>
            <a:ext cx="7772400" cy="1143000"/>
          </a:xfrm>
        </p:spPr>
        <p:txBody>
          <a:bodyPr>
            <a:normAutofit/>
          </a:bodyPr>
          <a:lstStyle/>
          <a:p>
            <a:r>
              <a:rPr lang="en-US" b="1" dirty="0"/>
              <a:t>Previous</a:t>
            </a:r>
            <a:r>
              <a:rPr lang="en-US" sz="4400" b="1" dirty="0"/>
              <a:t> Work Done</a:t>
            </a:r>
          </a:p>
        </p:txBody>
      </p:sp>
      <p:sp>
        <p:nvSpPr>
          <p:cNvPr id="6" name="Slide Number Placeholder 5"/>
          <p:cNvSpPr>
            <a:spLocks noGrp="1"/>
          </p:cNvSpPr>
          <p:nvPr>
            <p:ph type="sldNum" sz="quarter" idx="12"/>
          </p:nvPr>
        </p:nvSpPr>
        <p:spPr/>
        <p:txBody>
          <a:bodyPr/>
          <a:lstStyle/>
          <a:p>
            <a:fld id="{A0090995-E9AE-4D55-BBC7-F1DFD05DA4E7}" type="slidenum">
              <a:rPr lang="en-US" smtClean="0"/>
              <a:t>21</a:t>
            </a:fld>
            <a:endParaRPr lang="en-US"/>
          </a:p>
        </p:txBody>
      </p:sp>
      <p:graphicFrame>
        <p:nvGraphicFramePr>
          <p:cNvPr id="14" name="Content Placeholder 13"/>
          <p:cNvGraphicFramePr>
            <a:graphicFrameLocks noGrp="1"/>
          </p:cNvGraphicFramePr>
          <p:nvPr>
            <p:ph sz="quarter" idx="1"/>
          </p:nvPr>
        </p:nvGraphicFramePr>
        <p:xfrm>
          <a:off x="533400" y="685800"/>
          <a:ext cx="77724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7"/>
          <p:cNvSpPr>
            <a:spLocks noGrp="1"/>
          </p:cNvSpPr>
          <p:nvPr>
            <p:ph type="body" idx="4294967295"/>
          </p:nvPr>
        </p:nvSpPr>
        <p:spPr>
          <a:xfrm>
            <a:off x="533400" y="2209800"/>
            <a:ext cx="7620000" cy="5486400"/>
          </a:xfrm>
        </p:spPr>
        <p:txBody>
          <a:bodyPr>
            <a:normAutofit/>
          </a:bodyPr>
          <a:lstStyle/>
          <a:p>
            <a:pPr algn="just">
              <a:buNone/>
            </a:pPr>
            <a:endParaRPr lang="en-US" sz="1800" dirty="0"/>
          </a:p>
          <a:p>
            <a:pPr algn="just">
              <a:buNone/>
            </a:pPr>
            <a:endParaRPr lang="en-US" sz="1800" dirty="0"/>
          </a:p>
          <a:p>
            <a:pPr algn="just">
              <a:buNone/>
            </a:pPr>
            <a:r>
              <a:rPr lang="en-US" sz="1800" dirty="0"/>
              <a:t>	</a:t>
            </a:r>
          </a:p>
          <a:p>
            <a:pPr algn="just">
              <a:buNone/>
            </a:pPr>
            <a:endParaRPr lang="en-US" sz="1800" dirty="0"/>
          </a:p>
          <a:p>
            <a:pPr algn="just">
              <a:buNone/>
            </a:pPr>
            <a:endParaRPr lang="en-US" sz="2800" b="1" dirty="0">
              <a:solidFill>
                <a:schemeClr val="accent1">
                  <a:lumMod val="75000"/>
                </a:schemeClr>
              </a:solidFill>
            </a:endParaRPr>
          </a:p>
        </p:txBody>
      </p:sp>
      <p:pic>
        <p:nvPicPr>
          <p:cNvPr id="12" name="Picture 4" descr="C:\Users\navpreet\Downloads\uniform.jpg"/>
          <p:cNvPicPr>
            <a:picLocks noChangeAspect="1" noChangeArrowheads="1"/>
          </p:cNvPicPr>
          <p:nvPr/>
        </p:nvPicPr>
        <p:blipFill>
          <a:blip r:embed="rId8" cstate="print"/>
          <a:srcRect l="9574" t="5354" r="7447" b="6557"/>
          <a:stretch>
            <a:fillRect/>
          </a:stretch>
        </p:blipFill>
        <p:spPr bwMode="auto">
          <a:xfrm>
            <a:off x="381000" y="1828800"/>
            <a:ext cx="3999014" cy="2286000"/>
          </a:xfrm>
          <a:prstGeom prst="rect">
            <a:avLst/>
          </a:prstGeom>
          <a:noFill/>
        </p:spPr>
      </p:pic>
      <p:sp>
        <p:nvSpPr>
          <p:cNvPr id="13" name="TextBox 12"/>
          <p:cNvSpPr txBox="1"/>
          <p:nvPr/>
        </p:nvSpPr>
        <p:spPr>
          <a:xfrm>
            <a:off x="1524000" y="4050268"/>
            <a:ext cx="1219200" cy="369332"/>
          </a:xfrm>
          <a:prstGeom prst="rect">
            <a:avLst/>
          </a:prstGeom>
          <a:noFill/>
        </p:spPr>
        <p:txBody>
          <a:bodyPr wrap="square" rtlCol="0">
            <a:spAutoFit/>
          </a:bodyPr>
          <a:lstStyle/>
          <a:p>
            <a:r>
              <a:rPr lang="en-US" b="1" dirty="0">
                <a:solidFill>
                  <a:schemeClr val="accent1">
                    <a:lumMod val="75000"/>
                  </a:schemeClr>
                </a:solidFill>
              </a:rPr>
              <a:t>Uniform</a:t>
            </a:r>
          </a:p>
        </p:txBody>
      </p:sp>
      <p:pic>
        <p:nvPicPr>
          <p:cNvPr id="5123" name="Picture 3" descr="C:\Users\navpreet\Desktop\Research\random.jpg"/>
          <p:cNvPicPr>
            <a:picLocks noChangeAspect="1" noChangeArrowheads="1"/>
          </p:cNvPicPr>
          <p:nvPr/>
        </p:nvPicPr>
        <p:blipFill>
          <a:blip r:embed="rId9" cstate="print"/>
          <a:srcRect l="9371" t="2955" r="7552" b="7465"/>
          <a:stretch>
            <a:fillRect/>
          </a:stretch>
        </p:blipFill>
        <p:spPr bwMode="auto">
          <a:xfrm>
            <a:off x="4572000" y="1752600"/>
            <a:ext cx="4267200" cy="2327563"/>
          </a:xfrm>
          <a:prstGeom prst="rect">
            <a:avLst/>
          </a:prstGeom>
          <a:noFill/>
        </p:spPr>
      </p:pic>
      <p:sp>
        <p:nvSpPr>
          <p:cNvPr id="15" name="TextBox 14"/>
          <p:cNvSpPr txBox="1"/>
          <p:nvPr/>
        </p:nvSpPr>
        <p:spPr>
          <a:xfrm>
            <a:off x="5943600" y="4038600"/>
            <a:ext cx="1219200" cy="369332"/>
          </a:xfrm>
          <a:prstGeom prst="rect">
            <a:avLst/>
          </a:prstGeom>
          <a:noFill/>
        </p:spPr>
        <p:txBody>
          <a:bodyPr wrap="square" rtlCol="0">
            <a:spAutoFit/>
          </a:bodyPr>
          <a:lstStyle/>
          <a:p>
            <a:r>
              <a:rPr lang="en-US" b="1" dirty="0">
                <a:solidFill>
                  <a:schemeClr val="accent1">
                    <a:lumMod val="75000"/>
                  </a:schemeClr>
                </a:solidFill>
              </a:rPr>
              <a:t>Random</a:t>
            </a:r>
          </a:p>
        </p:txBody>
      </p:sp>
      <p:pic>
        <p:nvPicPr>
          <p:cNvPr id="5124" name="Picture 4" descr="C:\Users\navpreet\Desktop\Research\semirandom.jpg"/>
          <p:cNvPicPr>
            <a:picLocks noChangeAspect="1" noChangeArrowheads="1"/>
          </p:cNvPicPr>
          <p:nvPr/>
        </p:nvPicPr>
        <p:blipFill>
          <a:blip r:embed="rId10" cstate="print"/>
          <a:srcRect l="7767" t="3071" r="8350" b="7875"/>
          <a:stretch>
            <a:fillRect/>
          </a:stretch>
        </p:blipFill>
        <p:spPr bwMode="auto">
          <a:xfrm>
            <a:off x="2209800" y="4343400"/>
            <a:ext cx="4114800" cy="2209800"/>
          </a:xfrm>
          <a:prstGeom prst="rect">
            <a:avLst/>
          </a:prstGeom>
          <a:noFill/>
        </p:spPr>
      </p:pic>
      <p:sp>
        <p:nvSpPr>
          <p:cNvPr id="16" name="TextBox 15"/>
          <p:cNvSpPr txBox="1"/>
          <p:nvPr/>
        </p:nvSpPr>
        <p:spPr>
          <a:xfrm>
            <a:off x="6629400" y="5345668"/>
            <a:ext cx="2057400" cy="369332"/>
          </a:xfrm>
          <a:prstGeom prst="rect">
            <a:avLst/>
          </a:prstGeom>
          <a:noFill/>
        </p:spPr>
        <p:txBody>
          <a:bodyPr wrap="square" rtlCol="0">
            <a:spAutoFit/>
          </a:bodyPr>
          <a:lstStyle/>
          <a:p>
            <a:r>
              <a:rPr lang="en-US" b="1" dirty="0">
                <a:solidFill>
                  <a:schemeClr val="accent1">
                    <a:lumMod val="75000"/>
                  </a:schemeClr>
                </a:solidFill>
              </a:rPr>
              <a:t>Semi-random</a:t>
            </a:r>
          </a:p>
        </p:txBody>
      </p:sp>
      <p:sp>
        <p:nvSpPr>
          <p:cNvPr id="17" name="Footer Placeholder 16"/>
          <p:cNvSpPr>
            <a:spLocks noGrp="1"/>
          </p:cNvSpPr>
          <p:nvPr>
            <p:ph type="ftr" sz="quarter" idx="11"/>
          </p:nvPr>
        </p:nvSpPr>
        <p:spPr>
          <a:xfrm>
            <a:off x="4343400" y="6400800"/>
            <a:ext cx="3962400" cy="457200"/>
          </a:xfrm>
        </p:spPr>
        <p:txBody>
          <a:bodyPr/>
          <a:lstStyle/>
          <a:p>
            <a:r>
              <a:rPr lang="en-US"/>
              <a:t>Ref-[1]</a:t>
            </a:r>
            <a:endParaRPr lang="en-US" dirty="0"/>
          </a:p>
        </p:txBody>
      </p:sp>
      <p:sp>
        <p:nvSpPr>
          <p:cNvPr id="18" name="Date Placeholder 4">
            <a:extLst>
              <a:ext uri="{FF2B5EF4-FFF2-40B4-BE49-F238E27FC236}">
                <a16:creationId xmlns:a16="http://schemas.microsoft.com/office/drawing/2014/main" id="{F2BD98B6-AD25-4879-BEF7-3E312A43811E}"/>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5123"/>
                                        </p:tgtEl>
                                        <p:attrNameLst>
                                          <p:attrName>style.visibility</p:attrName>
                                        </p:attrNameLst>
                                      </p:cBhvr>
                                      <p:to>
                                        <p:strVal val="visible"/>
                                      </p:to>
                                    </p:set>
                                    <p:animEffect transition="in" filter="blinds(horizontal)">
                                      <p:cBhvr>
                                        <p:cTn id="13" dur="500"/>
                                        <p:tgtEl>
                                          <p:spTgt spid="512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par>
                                <p:cTn id="17" presetID="3" presetClass="entr" presetSubtype="10" fill="hold" nodeType="withEffect">
                                  <p:stCondLst>
                                    <p:cond delay="0"/>
                                  </p:stCondLst>
                                  <p:childTnLst>
                                    <p:set>
                                      <p:cBhvr>
                                        <p:cTn id="18" dur="1" fill="hold">
                                          <p:stCondLst>
                                            <p:cond delay="0"/>
                                          </p:stCondLst>
                                        </p:cTn>
                                        <p:tgtEl>
                                          <p:spTgt spid="5124"/>
                                        </p:tgtEl>
                                        <p:attrNameLst>
                                          <p:attrName>style.visibility</p:attrName>
                                        </p:attrNameLst>
                                      </p:cBhvr>
                                      <p:to>
                                        <p:strVal val="visible"/>
                                      </p:to>
                                    </p:set>
                                    <p:animEffect transition="in" filter="blinds(horizontal)">
                                      <p:cBhvr>
                                        <p:cTn id="19" dur="500"/>
                                        <p:tgtEl>
                                          <p:spTgt spid="512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52400" y="-381000"/>
            <a:ext cx="7772400" cy="1143000"/>
          </a:xfrm>
        </p:spPr>
        <p:txBody>
          <a:bodyPr>
            <a:normAutofit/>
          </a:bodyPr>
          <a:lstStyle/>
          <a:p>
            <a:r>
              <a:rPr lang="en-US" b="1" dirty="0"/>
              <a:t>Previous</a:t>
            </a:r>
            <a:r>
              <a:rPr lang="en-US" sz="4400" b="1" dirty="0"/>
              <a:t> Work Done</a:t>
            </a:r>
          </a:p>
        </p:txBody>
      </p:sp>
      <p:sp>
        <p:nvSpPr>
          <p:cNvPr id="6" name="Slide Number Placeholder 5"/>
          <p:cNvSpPr>
            <a:spLocks noGrp="1"/>
          </p:cNvSpPr>
          <p:nvPr>
            <p:ph type="sldNum" sz="quarter" idx="12"/>
          </p:nvPr>
        </p:nvSpPr>
        <p:spPr/>
        <p:txBody>
          <a:bodyPr/>
          <a:lstStyle/>
          <a:p>
            <a:fld id="{A0090995-E9AE-4D55-BBC7-F1DFD05DA4E7}" type="slidenum">
              <a:rPr lang="en-US" smtClean="0"/>
              <a:t>22</a:t>
            </a:fld>
            <a:endParaRPr lang="en-US"/>
          </a:p>
        </p:txBody>
      </p:sp>
      <p:graphicFrame>
        <p:nvGraphicFramePr>
          <p:cNvPr id="14" name="Content Placeholder 13"/>
          <p:cNvGraphicFramePr>
            <a:graphicFrameLocks noGrp="1"/>
          </p:cNvGraphicFramePr>
          <p:nvPr>
            <p:ph sz="quarter" idx="1"/>
          </p:nvPr>
        </p:nvGraphicFramePr>
        <p:xfrm>
          <a:off x="533400" y="685800"/>
          <a:ext cx="77724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7"/>
          <p:cNvSpPr>
            <a:spLocks noGrp="1"/>
          </p:cNvSpPr>
          <p:nvPr>
            <p:ph type="body" idx="4294967295"/>
          </p:nvPr>
        </p:nvSpPr>
        <p:spPr>
          <a:xfrm>
            <a:off x="533400" y="2209800"/>
            <a:ext cx="7620000" cy="5486400"/>
          </a:xfrm>
        </p:spPr>
        <p:txBody>
          <a:bodyPr>
            <a:normAutofit/>
          </a:bodyPr>
          <a:lstStyle/>
          <a:p>
            <a:pPr algn="just">
              <a:buNone/>
            </a:pPr>
            <a:endParaRPr lang="en-US" sz="1800" dirty="0"/>
          </a:p>
          <a:p>
            <a:pPr algn="just">
              <a:buNone/>
            </a:pPr>
            <a:endParaRPr lang="en-US" sz="1800" dirty="0"/>
          </a:p>
          <a:p>
            <a:pPr algn="just">
              <a:buNone/>
            </a:pPr>
            <a:r>
              <a:rPr lang="en-US" sz="1800" dirty="0"/>
              <a:t>	</a:t>
            </a:r>
          </a:p>
          <a:p>
            <a:pPr algn="just">
              <a:buNone/>
            </a:pPr>
            <a:endParaRPr lang="en-US" sz="1800" dirty="0"/>
          </a:p>
          <a:p>
            <a:pPr algn="just">
              <a:buNone/>
            </a:pPr>
            <a:endParaRPr lang="en-US" sz="2800" b="1" dirty="0">
              <a:solidFill>
                <a:schemeClr val="accent1">
                  <a:lumMod val="75000"/>
                </a:schemeClr>
              </a:solidFill>
            </a:endParaRPr>
          </a:p>
        </p:txBody>
      </p:sp>
      <p:sp>
        <p:nvSpPr>
          <p:cNvPr id="13" name="TextBox 12"/>
          <p:cNvSpPr txBox="1"/>
          <p:nvPr/>
        </p:nvSpPr>
        <p:spPr>
          <a:xfrm>
            <a:off x="1828800" y="4050268"/>
            <a:ext cx="1219200" cy="369332"/>
          </a:xfrm>
          <a:prstGeom prst="rect">
            <a:avLst/>
          </a:prstGeom>
          <a:noFill/>
        </p:spPr>
        <p:txBody>
          <a:bodyPr wrap="square" rtlCol="0">
            <a:spAutoFit/>
          </a:bodyPr>
          <a:lstStyle/>
          <a:p>
            <a:r>
              <a:rPr lang="en-US" b="1" dirty="0">
                <a:solidFill>
                  <a:schemeClr val="accent1">
                    <a:lumMod val="75000"/>
                  </a:schemeClr>
                </a:solidFill>
              </a:rPr>
              <a:t>Uniform</a:t>
            </a:r>
          </a:p>
        </p:txBody>
      </p:sp>
      <p:sp>
        <p:nvSpPr>
          <p:cNvPr id="15" name="TextBox 14"/>
          <p:cNvSpPr txBox="1"/>
          <p:nvPr/>
        </p:nvSpPr>
        <p:spPr>
          <a:xfrm>
            <a:off x="6477000" y="3962400"/>
            <a:ext cx="1219200" cy="369332"/>
          </a:xfrm>
          <a:prstGeom prst="rect">
            <a:avLst/>
          </a:prstGeom>
          <a:noFill/>
        </p:spPr>
        <p:txBody>
          <a:bodyPr wrap="square" rtlCol="0">
            <a:spAutoFit/>
          </a:bodyPr>
          <a:lstStyle/>
          <a:p>
            <a:r>
              <a:rPr lang="en-US" b="1" dirty="0">
                <a:solidFill>
                  <a:schemeClr val="accent1">
                    <a:lumMod val="75000"/>
                  </a:schemeClr>
                </a:solidFill>
              </a:rPr>
              <a:t>Random</a:t>
            </a:r>
          </a:p>
        </p:txBody>
      </p:sp>
      <p:sp>
        <p:nvSpPr>
          <p:cNvPr id="16" name="TextBox 15"/>
          <p:cNvSpPr txBox="1"/>
          <p:nvPr/>
        </p:nvSpPr>
        <p:spPr>
          <a:xfrm>
            <a:off x="7239000" y="5345668"/>
            <a:ext cx="2057400" cy="369332"/>
          </a:xfrm>
          <a:prstGeom prst="rect">
            <a:avLst/>
          </a:prstGeom>
          <a:noFill/>
        </p:spPr>
        <p:txBody>
          <a:bodyPr wrap="square" rtlCol="0">
            <a:spAutoFit/>
          </a:bodyPr>
          <a:lstStyle/>
          <a:p>
            <a:r>
              <a:rPr lang="en-US" b="1" dirty="0">
                <a:solidFill>
                  <a:schemeClr val="accent1">
                    <a:lumMod val="75000"/>
                  </a:schemeClr>
                </a:solidFill>
              </a:rPr>
              <a:t>Semi-random</a:t>
            </a:r>
          </a:p>
        </p:txBody>
      </p:sp>
      <p:sp>
        <p:nvSpPr>
          <p:cNvPr id="17" name="TextBox 16"/>
          <p:cNvSpPr txBox="1"/>
          <p:nvPr/>
        </p:nvSpPr>
        <p:spPr>
          <a:xfrm>
            <a:off x="228600" y="4495800"/>
            <a:ext cx="2743200" cy="1785104"/>
          </a:xfrm>
          <a:prstGeom prst="rect">
            <a:avLst/>
          </a:prstGeom>
          <a:solidFill>
            <a:schemeClr val="accent1"/>
          </a:solidFill>
        </p:spPr>
        <p:txBody>
          <a:bodyPr wrap="square" rtlCol="0">
            <a:spAutoFit/>
          </a:bodyPr>
          <a:lstStyle/>
          <a:p>
            <a:pPr algn="ctr"/>
            <a:r>
              <a:rPr lang="en-US" sz="2200" b="1" dirty="0">
                <a:solidFill>
                  <a:schemeClr val="bg1"/>
                </a:solidFill>
              </a:rPr>
              <a:t>Displacement comparison between analytical and approximated solution</a:t>
            </a:r>
          </a:p>
        </p:txBody>
      </p:sp>
      <p:pic>
        <p:nvPicPr>
          <p:cNvPr id="7170" name="Picture 2"/>
          <p:cNvPicPr>
            <a:picLocks noChangeAspect="1" noChangeArrowheads="1"/>
          </p:cNvPicPr>
          <p:nvPr/>
        </p:nvPicPr>
        <p:blipFill>
          <a:blip r:embed="rId8" cstate="print"/>
          <a:srcRect l="7227" r="7862"/>
          <a:stretch>
            <a:fillRect/>
          </a:stretch>
        </p:blipFill>
        <p:spPr bwMode="auto">
          <a:xfrm>
            <a:off x="609600" y="1828800"/>
            <a:ext cx="3581400" cy="2286000"/>
          </a:xfrm>
          <a:prstGeom prst="rect">
            <a:avLst/>
          </a:prstGeom>
          <a:noFill/>
          <a:ln w="9525">
            <a:noFill/>
            <a:miter lim="800000"/>
            <a:headEnd/>
            <a:tailEnd/>
          </a:ln>
        </p:spPr>
      </p:pic>
      <p:pic>
        <p:nvPicPr>
          <p:cNvPr id="7171" name="Picture 3"/>
          <p:cNvPicPr>
            <a:picLocks noChangeAspect="1" noChangeArrowheads="1"/>
          </p:cNvPicPr>
          <p:nvPr/>
        </p:nvPicPr>
        <p:blipFill>
          <a:blip r:embed="rId9" cstate="print"/>
          <a:srcRect/>
          <a:stretch>
            <a:fillRect/>
          </a:stretch>
        </p:blipFill>
        <p:spPr bwMode="auto">
          <a:xfrm>
            <a:off x="4495800" y="1828800"/>
            <a:ext cx="4371975" cy="2211592"/>
          </a:xfrm>
          <a:prstGeom prst="rect">
            <a:avLst/>
          </a:prstGeom>
          <a:noFill/>
          <a:ln w="9525">
            <a:noFill/>
            <a:miter lim="800000"/>
            <a:headEnd/>
            <a:tailEnd/>
          </a:ln>
        </p:spPr>
      </p:pic>
      <p:pic>
        <p:nvPicPr>
          <p:cNvPr id="7172" name="Picture 4"/>
          <p:cNvPicPr>
            <a:picLocks noChangeAspect="1" noChangeArrowheads="1"/>
          </p:cNvPicPr>
          <p:nvPr/>
        </p:nvPicPr>
        <p:blipFill>
          <a:blip r:embed="rId10" cstate="print"/>
          <a:srcRect l="6933"/>
          <a:stretch>
            <a:fillRect/>
          </a:stretch>
        </p:blipFill>
        <p:spPr bwMode="auto">
          <a:xfrm>
            <a:off x="3200400" y="4405313"/>
            <a:ext cx="4091876" cy="2224087"/>
          </a:xfrm>
          <a:prstGeom prst="rect">
            <a:avLst/>
          </a:prstGeom>
          <a:noFill/>
          <a:ln w="9525">
            <a:noFill/>
            <a:miter lim="800000"/>
            <a:headEnd/>
            <a:tailEnd/>
          </a:ln>
        </p:spPr>
      </p:pic>
      <p:sp>
        <p:nvSpPr>
          <p:cNvPr id="18" name="Footer Placeholder 17"/>
          <p:cNvSpPr>
            <a:spLocks noGrp="1"/>
          </p:cNvSpPr>
          <p:nvPr>
            <p:ph type="ftr" sz="quarter" idx="11"/>
          </p:nvPr>
        </p:nvSpPr>
        <p:spPr>
          <a:xfrm>
            <a:off x="4343400" y="6400800"/>
            <a:ext cx="3962400" cy="457200"/>
          </a:xfrm>
        </p:spPr>
        <p:txBody>
          <a:bodyPr/>
          <a:lstStyle/>
          <a:p>
            <a:r>
              <a:rPr lang="en-US"/>
              <a:t>Ref-[1]</a:t>
            </a:r>
            <a:endParaRPr lang="en-US" dirty="0"/>
          </a:p>
        </p:txBody>
      </p:sp>
      <p:sp>
        <p:nvSpPr>
          <p:cNvPr id="19" name="Date Placeholder 4">
            <a:extLst>
              <a:ext uri="{FF2B5EF4-FFF2-40B4-BE49-F238E27FC236}">
                <a16:creationId xmlns:a16="http://schemas.microsoft.com/office/drawing/2014/main" id="{51FF9B5D-5CEB-402D-85B6-B78864CA72B7}"/>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nodeType="withEffect">
                                  <p:stCondLst>
                                    <p:cond delay="0"/>
                                  </p:stCondLst>
                                  <p:childTnLst>
                                    <p:set>
                                      <p:cBhvr>
                                        <p:cTn id="9" dur="1" fill="hold">
                                          <p:stCondLst>
                                            <p:cond delay="0"/>
                                          </p:stCondLst>
                                        </p:cTn>
                                        <p:tgtEl>
                                          <p:spTgt spid="7170"/>
                                        </p:tgtEl>
                                        <p:attrNameLst>
                                          <p:attrName>style.visibility</p:attrName>
                                        </p:attrNameLst>
                                      </p:cBhvr>
                                      <p:to>
                                        <p:strVal val="visible"/>
                                      </p:to>
                                    </p:set>
                                    <p:animEffect transition="in" filter="blinds(horizontal)">
                                      <p:cBhvr>
                                        <p:cTn id="10" dur="500"/>
                                        <p:tgtEl>
                                          <p:spTgt spid="717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nodeType="withEffect">
                                  <p:stCondLst>
                                    <p:cond delay="0"/>
                                  </p:stCondLst>
                                  <p:childTnLst>
                                    <p:set>
                                      <p:cBhvr>
                                        <p:cTn id="15" dur="1" fill="hold">
                                          <p:stCondLst>
                                            <p:cond delay="0"/>
                                          </p:stCondLst>
                                        </p:cTn>
                                        <p:tgtEl>
                                          <p:spTgt spid="7171"/>
                                        </p:tgtEl>
                                        <p:attrNameLst>
                                          <p:attrName>style.visibility</p:attrName>
                                        </p:attrNameLst>
                                      </p:cBhvr>
                                      <p:to>
                                        <p:strVal val="visible"/>
                                      </p:to>
                                    </p:set>
                                    <p:animEffect transition="in" filter="blinds(horizontal)">
                                      <p:cBhvr>
                                        <p:cTn id="16" dur="500"/>
                                        <p:tgtEl>
                                          <p:spTgt spid="717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ntr" presetSubtype="10" fill="hold" nodeType="withEffect">
                                  <p:stCondLst>
                                    <p:cond delay="0"/>
                                  </p:stCondLst>
                                  <p:childTnLst>
                                    <p:set>
                                      <p:cBhvr>
                                        <p:cTn id="21" dur="1" fill="hold">
                                          <p:stCondLst>
                                            <p:cond delay="0"/>
                                          </p:stCondLst>
                                        </p:cTn>
                                        <p:tgtEl>
                                          <p:spTgt spid="7172"/>
                                        </p:tgtEl>
                                        <p:attrNameLst>
                                          <p:attrName>style.visibility</p:attrName>
                                        </p:attrNameLst>
                                      </p:cBhvr>
                                      <p:to>
                                        <p:strVal val="visible"/>
                                      </p:to>
                                    </p:set>
                                    <p:animEffect transition="in" filter="blinds(horizontal)">
                                      <p:cBhvr>
                                        <p:cTn id="22" dur="500"/>
                                        <p:tgtEl>
                                          <p:spTgt spid="717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52400" y="-381000"/>
            <a:ext cx="7772400" cy="1143000"/>
          </a:xfrm>
        </p:spPr>
        <p:txBody>
          <a:bodyPr>
            <a:normAutofit/>
          </a:bodyPr>
          <a:lstStyle/>
          <a:p>
            <a:r>
              <a:rPr lang="en-US" b="1" dirty="0"/>
              <a:t>Previous</a:t>
            </a:r>
            <a:r>
              <a:rPr lang="en-US" sz="4400" b="1" dirty="0"/>
              <a:t> Work Done</a:t>
            </a:r>
          </a:p>
        </p:txBody>
      </p:sp>
      <p:sp>
        <p:nvSpPr>
          <p:cNvPr id="6" name="Slide Number Placeholder 5"/>
          <p:cNvSpPr>
            <a:spLocks noGrp="1"/>
          </p:cNvSpPr>
          <p:nvPr>
            <p:ph type="sldNum" sz="quarter" idx="12"/>
          </p:nvPr>
        </p:nvSpPr>
        <p:spPr/>
        <p:txBody>
          <a:bodyPr/>
          <a:lstStyle/>
          <a:p>
            <a:fld id="{A0090995-E9AE-4D55-BBC7-F1DFD05DA4E7}" type="slidenum">
              <a:rPr lang="en-US" smtClean="0"/>
              <a:t>23</a:t>
            </a:fld>
            <a:endParaRPr lang="en-US"/>
          </a:p>
        </p:txBody>
      </p:sp>
      <p:sp>
        <p:nvSpPr>
          <p:cNvPr id="8" name="Text Placeholder 7"/>
          <p:cNvSpPr>
            <a:spLocks noGrp="1"/>
          </p:cNvSpPr>
          <p:nvPr>
            <p:ph type="body" idx="4294967295"/>
          </p:nvPr>
        </p:nvSpPr>
        <p:spPr>
          <a:xfrm>
            <a:off x="533400" y="2209800"/>
            <a:ext cx="7620000" cy="5486400"/>
          </a:xfrm>
        </p:spPr>
        <p:txBody>
          <a:bodyPr>
            <a:normAutofit/>
          </a:bodyPr>
          <a:lstStyle/>
          <a:p>
            <a:pPr algn="just">
              <a:buNone/>
            </a:pPr>
            <a:endParaRPr lang="en-US" sz="1800" dirty="0"/>
          </a:p>
          <a:p>
            <a:pPr algn="just">
              <a:buNone/>
            </a:pPr>
            <a:endParaRPr lang="en-US" sz="1800" dirty="0"/>
          </a:p>
          <a:p>
            <a:pPr algn="just">
              <a:buNone/>
            </a:pPr>
            <a:r>
              <a:rPr lang="en-US" sz="1800" dirty="0"/>
              <a:t>	</a:t>
            </a:r>
          </a:p>
          <a:p>
            <a:pPr algn="just">
              <a:buNone/>
            </a:pPr>
            <a:endParaRPr lang="en-US" sz="1800" dirty="0"/>
          </a:p>
          <a:p>
            <a:pPr algn="just">
              <a:buNone/>
            </a:pPr>
            <a:endParaRPr lang="en-US" sz="2800" b="1" dirty="0">
              <a:solidFill>
                <a:schemeClr val="accent1">
                  <a:lumMod val="75000"/>
                </a:schemeClr>
              </a:solidFill>
            </a:endParaRPr>
          </a:p>
        </p:txBody>
      </p:sp>
      <p:sp>
        <p:nvSpPr>
          <p:cNvPr id="13" name="TextBox 12"/>
          <p:cNvSpPr txBox="1"/>
          <p:nvPr/>
        </p:nvSpPr>
        <p:spPr>
          <a:xfrm>
            <a:off x="5486400" y="3821668"/>
            <a:ext cx="1219200" cy="369332"/>
          </a:xfrm>
          <a:prstGeom prst="rect">
            <a:avLst/>
          </a:prstGeom>
          <a:noFill/>
        </p:spPr>
        <p:txBody>
          <a:bodyPr wrap="square" rtlCol="0">
            <a:spAutoFit/>
          </a:bodyPr>
          <a:lstStyle/>
          <a:p>
            <a:r>
              <a:rPr lang="en-US" b="1" dirty="0">
                <a:solidFill>
                  <a:schemeClr val="accent1">
                    <a:lumMod val="75000"/>
                  </a:schemeClr>
                </a:solidFill>
              </a:rPr>
              <a:t>Random</a:t>
            </a:r>
          </a:p>
        </p:txBody>
      </p:sp>
      <p:sp>
        <p:nvSpPr>
          <p:cNvPr id="15" name="TextBox 14"/>
          <p:cNvSpPr txBox="1"/>
          <p:nvPr/>
        </p:nvSpPr>
        <p:spPr>
          <a:xfrm>
            <a:off x="5334000" y="6324600"/>
            <a:ext cx="2057400" cy="369332"/>
          </a:xfrm>
          <a:prstGeom prst="rect">
            <a:avLst/>
          </a:prstGeom>
          <a:noFill/>
        </p:spPr>
        <p:txBody>
          <a:bodyPr wrap="square" rtlCol="0">
            <a:spAutoFit/>
          </a:bodyPr>
          <a:lstStyle/>
          <a:p>
            <a:r>
              <a:rPr lang="en-US" b="1" dirty="0">
                <a:solidFill>
                  <a:schemeClr val="accent1">
                    <a:lumMod val="75000"/>
                  </a:schemeClr>
                </a:solidFill>
              </a:rPr>
              <a:t>Semi-random</a:t>
            </a:r>
          </a:p>
        </p:txBody>
      </p:sp>
      <p:pic>
        <p:nvPicPr>
          <p:cNvPr id="6149" name="Picture 5"/>
          <p:cNvPicPr>
            <a:picLocks noChangeAspect="1" noChangeArrowheads="1"/>
          </p:cNvPicPr>
          <p:nvPr/>
        </p:nvPicPr>
        <p:blipFill>
          <a:blip r:embed="rId3" cstate="print"/>
          <a:srcRect l="9411" r="7239"/>
          <a:stretch>
            <a:fillRect/>
          </a:stretch>
        </p:blipFill>
        <p:spPr bwMode="auto">
          <a:xfrm>
            <a:off x="3657600" y="1600200"/>
            <a:ext cx="5029200" cy="2238493"/>
          </a:xfrm>
          <a:prstGeom prst="rect">
            <a:avLst/>
          </a:prstGeom>
          <a:noFill/>
          <a:ln w="9525">
            <a:noFill/>
            <a:miter lim="800000"/>
            <a:headEnd/>
            <a:tailEnd/>
          </a:ln>
        </p:spPr>
      </p:pic>
      <p:pic>
        <p:nvPicPr>
          <p:cNvPr id="6150" name="Picture 6"/>
          <p:cNvPicPr>
            <a:picLocks noGrp="1" noChangeAspect="1" noChangeArrowheads="1"/>
          </p:cNvPicPr>
          <p:nvPr>
            <p:ph sz="quarter" idx="1"/>
          </p:nvPr>
        </p:nvPicPr>
        <p:blipFill>
          <a:blip r:embed="rId4" cstate="print"/>
          <a:srcRect l="6801" r="6480" b="2992"/>
          <a:stretch>
            <a:fillRect/>
          </a:stretch>
        </p:blipFill>
        <p:spPr bwMode="auto">
          <a:xfrm>
            <a:off x="3581400" y="4114800"/>
            <a:ext cx="5105400" cy="2209800"/>
          </a:xfrm>
          <a:prstGeom prst="rect">
            <a:avLst/>
          </a:prstGeom>
          <a:noFill/>
          <a:ln w="9525">
            <a:noFill/>
            <a:miter lim="800000"/>
            <a:headEnd/>
            <a:tailEnd/>
          </a:ln>
        </p:spPr>
      </p:pic>
      <p:sp>
        <p:nvSpPr>
          <p:cNvPr id="21" name="TextBox 20"/>
          <p:cNvSpPr txBox="1"/>
          <p:nvPr/>
        </p:nvSpPr>
        <p:spPr>
          <a:xfrm>
            <a:off x="381000" y="2718137"/>
            <a:ext cx="2743200" cy="1015663"/>
          </a:xfrm>
          <a:prstGeom prst="rect">
            <a:avLst/>
          </a:prstGeom>
          <a:solidFill>
            <a:schemeClr val="accent1"/>
          </a:solidFill>
        </p:spPr>
        <p:txBody>
          <a:bodyPr wrap="square" rtlCol="0">
            <a:spAutoFit/>
          </a:bodyPr>
          <a:lstStyle/>
          <a:p>
            <a:r>
              <a:rPr lang="en-US" sz="2000" b="1" dirty="0">
                <a:solidFill>
                  <a:schemeClr val="bg1"/>
                </a:solidFill>
              </a:rPr>
              <a:t>Occurrence frequency distribution of error norm</a:t>
            </a:r>
          </a:p>
        </p:txBody>
      </p:sp>
      <p:graphicFrame>
        <p:nvGraphicFramePr>
          <p:cNvPr id="23" name="Content Placeholder 13"/>
          <p:cNvGraphicFramePr>
            <a:graphicFrameLocks/>
          </p:cNvGraphicFramePr>
          <p:nvPr/>
        </p:nvGraphicFramePr>
        <p:xfrm>
          <a:off x="533400" y="685800"/>
          <a:ext cx="7772400" cy="914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4" name="Footer Placeholder 23"/>
          <p:cNvSpPr>
            <a:spLocks noGrp="1"/>
          </p:cNvSpPr>
          <p:nvPr>
            <p:ph type="ftr" sz="quarter" idx="11"/>
          </p:nvPr>
        </p:nvSpPr>
        <p:spPr>
          <a:xfrm>
            <a:off x="4343400" y="6400800"/>
            <a:ext cx="3962400" cy="457200"/>
          </a:xfrm>
        </p:spPr>
        <p:txBody>
          <a:bodyPr/>
          <a:lstStyle/>
          <a:p>
            <a:r>
              <a:rPr lang="en-US"/>
              <a:t>Ref-[1]</a:t>
            </a:r>
            <a:endParaRPr lang="en-US" dirty="0"/>
          </a:p>
        </p:txBody>
      </p:sp>
      <p:sp>
        <p:nvSpPr>
          <p:cNvPr id="14" name="Date Placeholder 4">
            <a:extLst>
              <a:ext uri="{FF2B5EF4-FFF2-40B4-BE49-F238E27FC236}">
                <a16:creationId xmlns:a16="http://schemas.microsoft.com/office/drawing/2014/main" id="{08F256A2-BB52-4424-86AF-FD63CDC2C3AE}"/>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nodeType="withEffect">
                                  <p:stCondLst>
                                    <p:cond delay="0"/>
                                  </p:stCondLst>
                                  <p:childTnLst>
                                    <p:set>
                                      <p:cBhvr>
                                        <p:cTn id="9" dur="1" fill="hold">
                                          <p:stCondLst>
                                            <p:cond delay="0"/>
                                          </p:stCondLst>
                                        </p:cTn>
                                        <p:tgtEl>
                                          <p:spTgt spid="6149"/>
                                        </p:tgtEl>
                                        <p:attrNameLst>
                                          <p:attrName>style.visibility</p:attrName>
                                        </p:attrNameLst>
                                      </p:cBhvr>
                                      <p:to>
                                        <p:strVal val="visible"/>
                                      </p:to>
                                    </p:set>
                                    <p:animEffect transition="in" filter="blinds(horizontal)">
                                      <p:cBhvr>
                                        <p:cTn id="10" dur="500"/>
                                        <p:tgtEl>
                                          <p:spTgt spid="614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nodeType="withEffect">
                                  <p:stCondLst>
                                    <p:cond delay="0"/>
                                  </p:stCondLst>
                                  <p:childTnLst>
                                    <p:set>
                                      <p:cBhvr>
                                        <p:cTn id="15" dur="1" fill="hold">
                                          <p:stCondLst>
                                            <p:cond delay="0"/>
                                          </p:stCondLst>
                                        </p:cTn>
                                        <p:tgtEl>
                                          <p:spTgt spid="6150"/>
                                        </p:tgtEl>
                                        <p:attrNameLst>
                                          <p:attrName>style.visibility</p:attrName>
                                        </p:attrNameLst>
                                      </p:cBhvr>
                                      <p:to>
                                        <p:strVal val="visible"/>
                                      </p:to>
                                    </p:set>
                                    <p:animEffect transition="in" filter="blinds(horizontal)">
                                      <p:cBhvr>
                                        <p:cTn id="16" dur="500"/>
                                        <p:tgtEl>
                                          <p:spTgt spid="615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52400" y="-381000"/>
            <a:ext cx="7772400" cy="1143000"/>
          </a:xfrm>
        </p:spPr>
        <p:txBody>
          <a:bodyPr>
            <a:normAutofit/>
          </a:bodyPr>
          <a:lstStyle/>
          <a:p>
            <a:r>
              <a:rPr lang="en-US" b="1" dirty="0"/>
              <a:t>Previous</a:t>
            </a:r>
            <a:r>
              <a:rPr lang="en-US" sz="4400" b="1" dirty="0"/>
              <a:t> Work Done</a:t>
            </a:r>
          </a:p>
        </p:txBody>
      </p:sp>
      <p:sp>
        <p:nvSpPr>
          <p:cNvPr id="6" name="Slide Number Placeholder 5"/>
          <p:cNvSpPr>
            <a:spLocks noGrp="1"/>
          </p:cNvSpPr>
          <p:nvPr>
            <p:ph type="sldNum" sz="quarter" idx="12"/>
          </p:nvPr>
        </p:nvSpPr>
        <p:spPr/>
        <p:txBody>
          <a:bodyPr/>
          <a:lstStyle/>
          <a:p>
            <a:fld id="{A0090995-E9AE-4D55-BBC7-F1DFD05DA4E7}" type="slidenum">
              <a:rPr lang="en-US" smtClean="0"/>
              <a:t>24</a:t>
            </a:fld>
            <a:endParaRPr lang="en-US"/>
          </a:p>
        </p:txBody>
      </p:sp>
      <p:graphicFrame>
        <p:nvGraphicFramePr>
          <p:cNvPr id="14" name="Content Placeholder 13"/>
          <p:cNvGraphicFramePr>
            <a:graphicFrameLocks noGrp="1"/>
          </p:cNvGraphicFramePr>
          <p:nvPr>
            <p:ph sz="quarter" idx="1"/>
          </p:nvPr>
        </p:nvGraphicFramePr>
        <p:xfrm>
          <a:off x="533400" y="914400"/>
          <a:ext cx="77724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7"/>
          <p:cNvSpPr>
            <a:spLocks noGrp="1"/>
          </p:cNvSpPr>
          <p:nvPr>
            <p:ph type="body" idx="4294967295"/>
          </p:nvPr>
        </p:nvSpPr>
        <p:spPr>
          <a:xfrm>
            <a:off x="533400" y="2209800"/>
            <a:ext cx="7620000" cy="5486400"/>
          </a:xfrm>
        </p:spPr>
        <p:txBody>
          <a:bodyPr>
            <a:normAutofit/>
          </a:bodyPr>
          <a:lstStyle/>
          <a:p>
            <a:pPr algn="just">
              <a:buNone/>
            </a:pPr>
            <a:endParaRPr lang="en-US" sz="1800" dirty="0"/>
          </a:p>
          <a:p>
            <a:pPr algn="just">
              <a:buNone/>
            </a:pPr>
            <a:endParaRPr lang="en-US" sz="1800" dirty="0"/>
          </a:p>
          <a:p>
            <a:pPr algn="just">
              <a:buNone/>
            </a:pPr>
            <a:r>
              <a:rPr lang="en-US" sz="1800" dirty="0"/>
              <a:t>	</a:t>
            </a:r>
          </a:p>
          <a:p>
            <a:pPr algn="just">
              <a:buNone/>
            </a:pPr>
            <a:endParaRPr lang="en-US" sz="1800" dirty="0"/>
          </a:p>
          <a:p>
            <a:pPr algn="just">
              <a:buNone/>
            </a:pPr>
            <a:endParaRPr lang="en-US" sz="2800" b="1" dirty="0">
              <a:solidFill>
                <a:schemeClr val="accent1">
                  <a:lumMod val="75000"/>
                </a:schemeClr>
              </a:solidFill>
            </a:endParaRPr>
          </a:p>
        </p:txBody>
      </p:sp>
      <p:graphicFrame>
        <p:nvGraphicFramePr>
          <p:cNvPr id="15" name="Table 14"/>
          <p:cNvGraphicFramePr>
            <a:graphicFrameLocks noGrp="1"/>
          </p:cNvGraphicFramePr>
          <p:nvPr/>
        </p:nvGraphicFramePr>
        <p:xfrm>
          <a:off x="1524000" y="2311401"/>
          <a:ext cx="6172200" cy="3522132"/>
        </p:xfrm>
        <a:graphic>
          <a:graphicData uri="http://schemas.openxmlformats.org/drawingml/2006/table">
            <a:tbl>
              <a:tblPr firstRow="1" bandRow="1">
                <a:tableStyleId>{5C22544A-7EE6-4342-B048-85BDC9FD1C3A}</a:tableStyleId>
              </a:tblPr>
              <a:tblGrid>
                <a:gridCol w="3086100">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tblGrid>
              <a:tr h="880533">
                <a:tc>
                  <a:txBody>
                    <a:bodyPr/>
                    <a:lstStyle/>
                    <a:p>
                      <a:r>
                        <a:rPr lang="en-US" sz="2800" dirty="0"/>
                        <a:t>Nodal</a:t>
                      </a:r>
                      <a:r>
                        <a:rPr lang="en-US" sz="2800" baseline="0" dirty="0"/>
                        <a:t> Distribution</a:t>
                      </a:r>
                      <a:endParaRPr lang="en-US" sz="2800" dirty="0"/>
                    </a:p>
                  </a:txBody>
                  <a:tcPr/>
                </a:tc>
                <a:tc>
                  <a:txBody>
                    <a:bodyPr/>
                    <a:lstStyle/>
                    <a:p>
                      <a:r>
                        <a:rPr lang="en-US" sz="2800" dirty="0"/>
                        <a:t>Error norm value</a:t>
                      </a:r>
                    </a:p>
                  </a:txBody>
                  <a:tcPr/>
                </a:tc>
                <a:extLst>
                  <a:ext uri="{0D108BD9-81ED-4DB2-BD59-A6C34878D82A}">
                    <a16:rowId xmlns:a16="http://schemas.microsoft.com/office/drawing/2014/main" val="10000"/>
                  </a:ext>
                </a:extLst>
              </a:tr>
              <a:tr h="880533">
                <a:tc>
                  <a:txBody>
                    <a:bodyPr/>
                    <a:lstStyle/>
                    <a:p>
                      <a:r>
                        <a:rPr lang="en-US" sz="2800" dirty="0"/>
                        <a:t>Uniform</a:t>
                      </a:r>
                    </a:p>
                  </a:txBody>
                  <a:tcPr/>
                </a:tc>
                <a:tc>
                  <a:txBody>
                    <a:bodyPr/>
                    <a:lstStyle/>
                    <a:p>
                      <a:r>
                        <a:rPr kumimoji="0" lang="en-US" sz="2800" kern="1200" baseline="0" dirty="0">
                          <a:solidFill>
                            <a:schemeClr val="dk1"/>
                          </a:solidFill>
                          <a:latin typeface="+mn-lt"/>
                          <a:ea typeface="+mn-ea"/>
                          <a:cs typeface="+mn-cs"/>
                        </a:rPr>
                        <a:t>0.0015</a:t>
                      </a:r>
                    </a:p>
                  </a:txBody>
                  <a:tcPr/>
                </a:tc>
                <a:extLst>
                  <a:ext uri="{0D108BD9-81ED-4DB2-BD59-A6C34878D82A}">
                    <a16:rowId xmlns:a16="http://schemas.microsoft.com/office/drawing/2014/main" val="10001"/>
                  </a:ext>
                </a:extLst>
              </a:tr>
              <a:tr h="880533">
                <a:tc>
                  <a:txBody>
                    <a:bodyPr/>
                    <a:lstStyle/>
                    <a:p>
                      <a:r>
                        <a:rPr lang="en-US" sz="2800" dirty="0"/>
                        <a:t>Random</a:t>
                      </a:r>
                    </a:p>
                  </a:txBody>
                  <a:tcPr/>
                </a:tc>
                <a:tc>
                  <a:txBody>
                    <a:bodyPr/>
                    <a:lstStyle/>
                    <a:p>
                      <a:r>
                        <a:rPr lang="en-US" sz="2800" dirty="0"/>
                        <a:t>0.4543</a:t>
                      </a:r>
                    </a:p>
                  </a:txBody>
                  <a:tcPr/>
                </a:tc>
                <a:extLst>
                  <a:ext uri="{0D108BD9-81ED-4DB2-BD59-A6C34878D82A}">
                    <a16:rowId xmlns:a16="http://schemas.microsoft.com/office/drawing/2014/main" val="10002"/>
                  </a:ext>
                </a:extLst>
              </a:tr>
              <a:tr h="880533">
                <a:tc>
                  <a:txBody>
                    <a:bodyPr/>
                    <a:lstStyle/>
                    <a:p>
                      <a:r>
                        <a:rPr lang="en-US" sz="2800" dirty="0"/>
                        <a:t>Semi-random</a:t>
                      </a:r>
                    </a:p>
                  </a:txBody>
                  <a:tcPr/>
                </a:tc>
                <a:tc>
                  <a:txBody>
                    <a:bodyPr/>
                    <a:lstStyle/>
                    <a:p>
                      <a:r>
                        <a:rPr lang="en-US" sz="2800" dirty="0"/>
                        <a:t>0.0402</a:t>
                      </a:r>
                    </a:p>
                  </a:txBody>
                  <a:tcPr/>
                </a:tc>
                <a:extLst>
                  <a:ext uri="{0D108BD9-81ED-4DB2-BD59-A6C34878D82A}">
                    <a16:rowId xmlns:a16="http://schemas.microsoft.com/office/drawing/2014/main" val="10003"/>
                  </a:ext>
                </a:extLst>
              </a:tr>
            </a:tbl>
          </a:graphicData>
        </a:graphic>
      </p:graphicFrame>
      <p:sp>
        <p:nvSpPr>
          <p:cNvPr id="10" name="Footer Placeholder 9"/>
          <p:cNvSpPr>
            <a:spLocks noGrp="1"/>
          </p:cNvSpPr>
          <p:nvPr>
            <p:ph type="ftr" sz="quarter" idx="11"/>
          </p:nvPr>
        </p:nvSpPr>
        <p:spPr>
          <a:xfrm>
            <a:off x="4343400" y="6400800"/>
            <a:ext cx="3962400" cy="457200"/>
          </a:xfrm>
        </p:spPr>
        <p:txBody>
          <a:bodyPr/>
          <a:lstStyle/>
          <a:p>
            <a:r>
              <a:rPr lang="en-US"/>
              <a:t>Ref-[1]</a:t>
            </a:r>
            <a:endParaRPr lang="en-US" dirty="0"/>
          </a:p>
        </p:txBody>
      </p:sp>
      <p:sp>
        <p:nvSpPr>
          <p:cNvPr id="11" name="Date Placeholder 4">
            <a:extLst>
              <a:ext uri="{FF2B5EF4-FFF2-40B4-BE49-F238E27FC236}">
                <a16:creationId xmlns:a16="http://schemas.microsoft.com/office/drawing/2014/main" id="{D94E0527-98EC-415C-AE27-4D463B016F1F}"/>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of the Presentation</a:t>
            </a:r>
          </a:p>
        </p:txBody>
      </p:sp>
      <p:sp>
        <p:nvSpPr>
          <p:cNvPr id="3" name="Content Placeholder 2"/>
          <p:cNvSpPr>
            <a:spLocks noGrp="1"/>
          </p:cNvSpPr>
          <p:nvPr>
            <p:ph sz="quarter" idx="1"/>
          </p:nvPr>
        </p:nvSpPr>
        <p:spPr>
          <a:xfrm>
            <a:off x="914400" y="1828800"/>
            <a:ext cx="7772400" cy="4191000"/>
          </a:xfrm>
        </p:spPr>
        <p:txBody>
          <a:bodyPr/>
          <a:lstStyle/>
          <a:p>
            <a:pPr>
              <a:buFont typeface="Wingdings" pitchFamily="2" charset="2"/>
              <a:buChar char="Ø"/>
            </a:pPr>
            <a:r>
              <a:rPr lang="en-US" sz="3200" dirty="0"/>
              <a:t>  Introduction</a:t>
            </a:r>
          </a:p>
          <a:p>
            <a:pPr>
              <a:buFont typeface="Wingdings" pitchFamily="2" charset="2"/>
              <a:buChar char="Ø"/>
            </a:pPr>
            <a:r>
              <a:rPr lang="en-US" sz="3200" dirty="0"/>
              <a:t>  State of the Art</a:t>
            </a:r>
          </a:p>
          <a:p>
            <a:pPr>
              <a:buFont typeface="Wingdings" pitchFamily="2" charset="2"/>
              <a:buChar char="Ø"/>
            </a:pPr>
            <a:r>
              <a:rPr lang="en-US" sz="3200" dirty="0"/>
              <a:t>  Problem Definition (Test Case)</a:t>
            </a:r>
          </a:p>
          <a:p>
            <a:pPr>
              <a:buFont typeface="Wingdings" pitchFamily="2" charset="2"/>
              <a:buChar char="Ø"/>
            </a:pPr>
            <a:r>
              <a:rPr lang="en-US" sz="3200" dirty="0"/>
              <a:t>  Previous Work Done</a:t>
            </a:r>
          </a:p>
          <a:p>
            <a:pPr>
              <a:buFont typeface="Wingdings" pitchFamily="2" charset="2"/>
              <a:buChar char="Ø"/>
            </a:pPr>
            <a:r>
              <a:rPr lang="en-US" sz="3200" dirty="0"/>
              <a:t>  </a:t>
            </a:r>
            <a:r>
              <a:rPr lang="en-US" sz="3600" b="1" dirty="0">
                <a:solidFill>
                  <a:schemeClr val="accent1">
                    <a:lumMod val="50000"/>
                  </a:schemeClr>
                </a:solidFill>
              </a:rPr>
              <a:t>Proposed Work and Results</a:t>
            </a:r>
            <a:endParaRPr lang="en-US" sz="3200" b="1" dirty="0">
              <a:solidFill>
                <a:schemeClr val="accent1">
                  <a:lumMod val="50000"/>
                </a:schemeClr>
              </a:solidFill>
            </a:endParaRPr>
          </a:p>
          <a:p>
            <a:pPr>
              <a:buFont typeface="Wingdings" pitchFamily="2" charset="2"/>
              <a:buChar char="Ø"/>
            </a:pPr>
            <a:r>
              <a:rPr lang="en-US" sz="3200" dirty="0"/>
              <a:t>  Conclusion</a:t>
            </a:r>
          </a:p>
          <a:p>
            <a:pPr>
              <a:buFont typeface="Wingdings" pitchFamily="2" charset="2"/>
              <a:buChar char="Ø"/>
            </a:pPr>
            <a:r>
              <a:rPr lang="en-US" sz="3200" dirty="0"/>
              <a:t>  References</a:t>
            </a:r>
          </a:p>
          <a:p>
            <a:pPr>
              <a:buNone/>
            </a:pPr>
            <a:endParaRPr lang="en-US" dirty="0"/>
          </a:p>
        </p:txBody>
      </p:sp>
      <p:sp>
        <p:nvSpPr>
          <p:cNvPr id="5" name="Slide Number Placeholder 4"/>
          <p:cNvSpPr>
            <a:spLocks noGrp="1"/>
          </p:cNvSpPr>
          <p:nvPr>
            <p:ph type="sldNum" sz="quarter" idx="12"/>
          </p:nvPr>
        </p:nvSpPr>
        <p:spPr/>
        <p:txBody>
          <a:bodyPr/>
          <a:lstStyle/>
          <a:p>
            <a:fld id="{A0090995-E9AE-4D55-BBC7-F1DFD05DA4E7}" type="slidenum">
              <a:rPr lang="en-US" smtClean="0"/>
              <a:t>25</a:t>
            </a:fld>
            <a:endParaRPr lang="en-US"/>
          </a:p>
        </p:txBody>
      </p:sp>
      <p:sp>
        <p:nvSpPr>
          <p:cNvPr id="6" name="Footer Placeholder 5"/>
          <p:cNvSpPr>
            <a:spLocks noGrp="1"/>
          </p:cNvSpPr>
          <p:nvPr>
            <p:ph type="ftr" sz="quarter" idx="11"/>
          </p:nvPr>
        </p:nvSpPr>
        <p:spPr/>
        <p:txBody>
          <a:bodyPr/>
          <a:lstStyle/>
          <a:p>
            <a:endParaRPr lang="en-US"/>
          </a:p>
        </p:txBody>
      </p:sp>
      <p:sp>
        <p:nvSpPr>
          <p:cNvPr id="7" name="Date Placeholder 4">
            <a:extLst>
              <a:ext uri="{FF2B5EF4-FFF2-40B4-BE49-F238E27FC236}">
                <a16:creationId xmlns:a16="http://schemas.microsoft.com/office/drawing/2014/main" id="{5CF6D30F-0C35-464F-AFBB-FFD8AC89AA76}"/>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52400" y="-381000"/>
            <a:ext cx="7772400" cy="1143000"/>
          </a:xfrm>
        </p:spPr>
        <p:txBody>
          <a:bodyPr>
            <a:normAutofit/>
          </a:bodyPr>
          <a:lstStyle/>
          <a:p>
            <a:pPr lvl="0"/>
            <a:r>
              <a:rPr lang="en-US" sz="4400" b="1" dirty="0"/>
              <a:t>Proposed</a:t>
            </a:r>
            <a:r>
              <a:rPr lang="en-US" sz="4400" dirty="0"/>
              <a:t> </a:t>
            </a:r>
            <a:r>
              <a:rPr lang="en-US" sz="4400" b="1" dirty="0"/>
              <a:t>Work Done</a:t>
            </a:r>
          </a:p>
        </p:txBody>
      </p:sp>
      <p:sp>
        <p:nvSpPr>
          <p:cNvPr id="6" name="Slide Number Placeholder 5"/>
          <p:cNvSpPr>
            <a:spLocks noGrp="1"/>
          </p:cNvSpPr>
          <p:nvPr>
            <p:ph type="sldNum" sz="quarter" idx="12"/>
          </p:nvPr>
        </p:nvSpPr>
        <p:spPr/>
        <p:txBody>
          <a:bodyPr/>
          <a:lstStyle/>
          <a:p>
            <a:fld id="{A0090995-E9AE-4D55-BBC7-F1DFD05DA4E7}" type="slidenum">
              <a:rPr lang="en-US" smtClean="0"/>
              <a:t>26</a:t>
            </a:fld>
            <a:endParaRPr lang="en-US"/>
          </a:p>
        </p:txBody>
      </p:sp>
      <p:graphicFrame>
        <p:nvGraphicFramePr>
          <p:cNvPr id="14" name="Content Placeholder 13"/>
          <p:cNvGraphicFramePr>
            <a:graphicFrameLocks noGrp="1"/>
          </p:cNvGraphicFramePr>
          <p:nvPr>
            <p:ph sz="quarter" idx="1"/>
          </p:nvPr>
        </p:nvGraphicFramePr>
        <p:xfrm>
          <a:off x="533400" y="914400"/>
          <a:ext cx="77724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7"/>
          <p:cNvSpPr>
            <a:spLocks noGrp="1"/>
          </p:cNvSpPr>
          <p:nvPr>
            <p:ph type="body" idx="4294967295"/>
          </p:nvPr>
        </p:nvSpPr>
        <p:spPr>
          <a:xfrm>
            <a:off x="533400" y="2209800"/>
            <a:ext cx="7620000" cy="5486400"/>
          </a:xfrm>
        </p:spPr>
        <p:txBody>
          <a:bodyPr>
            <a:normAutofit/>
          </a:bodyPr>
          <a:lstStyle/>
          <a:p>
            <a:pPr algn="just">
              <a:buNone/>
            </a:pPr>
            <a:endParaRPr lang="en-US" sz="1800" dirty="0"/>
          </a:p>
          <a:p>
            <a:pPr algn="just">
              <a:buNone/>
            </a:pPr>
            <a:endParaRPr lang="en-US" sz="1800" dirty="0"/>
          </a:p>
          <a:p>
            <a:pPr algn="just">
              <a:buNone/>
            </a:pPr>
            <a:r>
              <a:rPr lang="en-US" sz="1800" dirty="0"/>
              <a:t>	</a:t>
            </a:r>
          </a:p>
          <a:p>
            <a:pPr algn="just">
              <a:buNone/>
            </a:pPr>
            <a:endParaRPr lang="en-US" sz="1800" dirty="0"/>
          </a:p>
          <a:p>
            <a:pPr algn="just">
              <a:buNone/>
            </a:pPr>
            <a:endParaRPr lang="en-US" sz="2800" b="1" dirty="0">
              <a:solidFill>
                <a:schemeClr val="accent1">
                  <a:lumMod val="75000"/>
                </a:schemeClr>
              </a:solidFill>
            </a:endParaRPr>
          </a:p>
        </p:txBody>
      </p:sp>
      <p:sp>
        <p:nvSpPr>
          <p:cNvPr id="12" name="Footer Placeholder 11"/>
          <p:cNvSpPr>
            <a:spLocks noGrp="1"/>
          </p:cNvSpPr>
          <p:nvPr>
            <p:ph type="ftr" sz="quarter" idx="11"/>
          </p:nvPr>
        </p:nvSpPr>
        <p:spPr>
          <a:xfrm>
            <a:off x="4343400" y="6400800"/>
            <a:ext cx="3962400" cy="457200"/>
          </a:xfrm>
        </p:spPr>
        <p:txBody>
          <a:bodyPr/>
          <a:lstStyle/>
          <a:p>
            <a:r>
              <a:rPr lang="en-US"/>
              <a:t>Ref-[7-10]</a:t>
            </a:r>
            <a:endParaRPr lang="en-US" dirty="0"/>
          </a:p>
        </p:txBody>
      </p:sp>
      <p:graphicFrame>
        <p:nvGraphicFramePr>
          <p:cNvPr id="13" name="Diagram 12"/>
          <p:cNvGraphicFramePr/>
          <p:nvPr/>
        </p:nvGraphicFramePr>
        <p:xfrm>
          <a:off x="1905000" y="2336800"/>
          <a:ext cx="5334000" cy="3530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Date Placeholder 4">
            <a:extLst>
              <a:ext uri="{FF2B5EF4-FFF2-40B4-BE49-F238E27FC236}">
                <a16:creationId xmlns:a16="http://schemas.microsoft.com/office/drawing/2014/main" id="{49B20316-DD75-43A4-A7EE-7CB6CF73AD45}"/>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Graphic spid="13" grpId="0">
        <p:bldAsOne/>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52400" y="-381000"/>
            <a:ext cx="7772400" cy="1143000"/>
          </a:xfrm>
        </p:spPr>
        <p:txBody>
          <a:bodyPr>
            <a:normAutofit/>
          </a:bodyPr>
          <a:lstStyle/>
          <a:p>
            <a:pPr lvl="0"/>
            <a:r>
              <a:rPr lang="en-US" sz="4400" b="1" dirty="0"/>
              <a:t>Proposed</a:t>
            </a:r>
            <a:r>
              <a:rPr lang="en-US" sz="4400" dirty="0"/>
              <a:t> </a:t>
            </a:r>
            <a:r>
              <a:rPr lang="en-US" sz="4400" b="1" dirty="0"/>
              <a:t>Work Done</a:t>
            </a:r>
          </a:p>
        </p:txBody>
      </p:sp>
      <p:sp>
        <p:nvSpPr>
          <p:cNvPr id="6" name="Slide Number Placeholder 5"/>
          <p:cNvSpPr>
            <a:spLocks noGrp="1"/>
          </p:cNvSpPr>
          <p:nvPr>
            <p:ph type="sldNum" sz="quarter" idx="12"/>
          </p:nvPr>
        </p:nvSpPr>
        <p:spPr/>
        <p:txBody>
          <a:bodyPr/>
          <a:lstStyle/>
          <a:p>
            <a:fld id="{A0090995-E9AE-4D55-BBC7-F1DFD05DA4E7}" type="slidenum">
              <a:rPr lang="en-US" smtClean="0"/>
              <a:t>27</a:t>
            </a:fld>
            <a:endParaRPr lang="en-US"/>
          </a:p>
        </p:txBody>
      </p:sp>
      <p:graphicFrame>
        <p:nvGraphicFramePr>
          <p:cNvPr id="14" name="Content Placeholder 13"/>
          <p:cNvGraphicFramePr>
            <a:graphicFrameLocks noGrp="1"/>
          </p:cNvGraphicFramePr>
          <p:nvPr>
            <p:ph sz="quarter" idx="1"/>
          </p:nvPr>
        </p:nvGraphicFramePr>
        <p:xfrm>
          <a:off x="533400" y="914400"/>
          <a:ext cx="7772400" cy="106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7"/>
          <p:cNvSpPr>
            <a:spLocks noGrp="1"/>
          </p:cNvSpPr>
          <p:nvPr>
            <p:ph type="body" idx="4294967295"/>
          </p:nvPr>
        </p:nvSpPr>
        <p:spPr>
          <a:xfrm>
            <a:off x="533400" y="2209800"/>
            <a:ext cx="7620000" cy="5486400"/>
          </a:xfrm>
        </p:spPr>
        <p:txBody>
          <a:bodyPr>
            <a:normAutofit/>
          </a:bodyPr>
          <a:lstStyle/>
          <a:p>
            <a:pPr algn="just">
              <a:buNone/>
            </a:pPr>
            <a:endParaRPr lang="en-US" sz="1800" dirty="0"/>
          </a:p>
          <a:p>
            <a:pPr algn="just">
              <a:buNone/>
            </a:pPr>
            <a:endParaRPr lang="en-US" sz="1800" dirty="0"/>
          </a:p>
          <a:p>
            <a:pPr algn="just">
              <a:buNone/>
            </a:pPr>
            <a:r>
              <a:rPr lang="en-US" sz="1800" dirty="0"/>
              <a:t>	</a:t>
            </a:r>
          </a:p>
          <a:p>
            <a:pPr algn="just">
              <a:buNone/>
            </a:pPr>
            <a:endParaRPr lang="en-US" sz="1800" dirty="0"/>
          </a:p>
          <a:p>
            <a:pPr algn="just">
              <a:buNone/>
            </a:pPr>
            <a:endParaRPr lang="en-US" sz="2800" b="1" dirty="0">
              <a:solidFill>
                <a:schemeClr val="accent1">
                  <a:lumMod val="75000"/>
                </a:schemeClr>
              </a:solidFill>
            </a:endParaRPr>
          </a:p>
        </p:txBody>
      </p:sp>
      <p:graphicFrame>
        <p:nvGraphicFramePr>
          <p:cNvPr id="11" name="Diagram 10"/>
          <p:cNvGraphicFramePr/>
          <p:nvPr/>
        </p:nvGraphicFramePr>
        <p:xfrm>
          <a:off x="228600" y="5715000"/>
          <a:ext cx="8534400" cy="762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Footer Placeholder 11"/>
          <p:cNvSpPr>
            <a:spLocks noGrp="1"/>
          </p:cNvSpPr>
          <p:nvPr>
            <p:ph type="ftr" sz="quarter" idx="11"/>
          </p:nvPr>
        </p:nvSpPr>
        <p:spPr>
          <a:xfrm>
            <a:off x="4343400" y="6400800"/>
            <a:ext cx="3962400" cy="457200"/>
          </a:xfrm>
        </p:spPr>
        <p:txBody>
          <a:bodyPr/>
          <a:lstStyle/>
          <a:p>
            <a:r>
              <a:rPr lang="en-US"/>
              <a:t>Ref-[7,8,11,14]</a:t>
            </a:r>
            <a:endParaRPr lang="en-US" dirty="0"/>
          </a:p>
        </p:txBody>
      </p:sp>
      <p:sp>
        <p:nvSpPr>
          <p:cNvPr id="13" name="TextBox 12"/>
          <p:cNvSpPr txBox="1"/>
          <p:nvPr/>
        </p:nvSpPr>
        <p:spPr>
          <a:xfrm>
            <a:off x="304800" y="2438400"/>
            <a:ext cx="5334000" cy="3416320"/>
          </a:xfrm>
          <a:prstGeom prst="rect">
            <a:avLst/>
          </a:prstGeom>
          <a:noFill/>
        </p:spPr>
        <p:txBody>
          <a:bodyPr wrap="square" rtlCol="0">
            <a:spAutoFit/>
          </a:bodyPr>
          <a:lstStyle/>
          <a:p>
            <a:pPr algn="just">
              <a:buFont typeface="Wingdings" pitchFamily="2" charset="2"/>
              <a:buChar char="Ø"/>
            </a:pPr>
            <a:r>
              <a:rPr lang="en-US" dirty="0"/>
              <a:t>This sampling method was introduced by McKay et al.[7] in 1979.</a:t>
            </a:r>
          </a:p>
          <a:p>
            <a:pPr algn="just"/>
            <a:endParaRPr lang="en-US" dirty="0">
              <a:solidFill>
                <a:schemeClr val="dk1"/>
              </a:solidFill>
            </a:endParaRPr>
          </a:p>
          <a:p>
            <a:pPr algn="just">
              <a:buFont typeface="Wingdings" pitchFamily="2" charset="2"/>
              <a:buChar char="Ø"/>
            </a:pPr>
            <a:r>
              <a:rPr lang="en-US" dirty="0">
                <a:solidFill>
                  <a:schemeClr val="dk1"/>
                </a:solidFill>
              </a:rPr>
              <a:t>LHS is a sampling method based on stratified approach ensuring that all the fractions of the defined domain are sampled.</a:t>
            </a:r>
          </a:p>
          <a:p>
            <a:pPr algn="just"/>
            <a:endParaRPr lang="en-US" dirty="0">
              <a:solidFill>
                <a:schemeClr val="dk1"/>
              </a:solidFill>
            </a:endParaRPr>
          </a:p>
          <a:p>
            <a:pPr>
              <a:buFont typeface="Wingdings" pitchFamily="2" charset="2"/>
              <a:buChar char="Ø"/>
            </a:pPr>
            <a:r>
              <a:rPr lang="en-US" dirty="0"/>
              <a:t>Different approaches have been introduced in the literature like, Optimal LHS where the uniformity is measured in terms of two parameters i.e, maximin and correlation to improve the traditional LHS uncertainty.</a:t>
            </a:r>
          </a:p>
          <a:p>
            <a:pPr algn="just"/>
            <a:endParaRPr lang="en-US" dirty="0"/>
          </a:p>
        </p:txBody>
      </p:sp>
      <p:pic>
        <p:nvPicPr>
          <p:cNvPr id="11266" name="Picture 2"/>
          <p:cNvPicPr>
            <a:picLocks noChangeAspect="1" noChangeArrowheads="1"/>
          </p:cNvPicPr>
          <p:nvPr/>
        </p:nvPicPr>
        <p:blipFill>
          <a:blip r:embed="rId13" cstate="print"/>
          <a:srcRect l="7895" t="5263" r="5263" b="7895"/>
          <a:stretch>
            <a:fillRect/>
          </a:stretch>
        </p:blipFill>
        <p:spPr bwMode="auto">
          <a:xfrm>
            <a:off x="6096000" y="2209800"/>
            <a:ext cx="2514600" cy="2514600"/>
          </a:xfrm>
          <a:prstGeom prst="rect">
            <a:avLst/>
          </a:prstGeom>
          <a:noFill/>
          <a:ln w="9525">
            <a:noFill/>
            <a:miter lim="800000"/>
            <a:headEnd/>
            <a:tailEnd/>
          </a:ln>
        </p:spPr>
      </p:pic>
      <p:sp>
        <p:nvSpPr>
          <p:cNvPr id="15" name="TextBox 14"/>
          <p:cNvSpPr txBox="1"/>
          <p:nvPr/>
        </p:nvSpPr>
        <p:spPr>
          <a:xfrm>
            <a:off x="6172200" y="4648200"/>
            <a:ext cx="2438400" cy="369332"/>
          </a:xfrm>
          <a:prstGeom prst="rect">
            <a:avLst/>
          </a:prstGeom>
          <a:noFill/>
        </p:spPr>
        <p:txBody>
          <a:bodyPr wrap="square" rtlCol="0">
            <a:spAutoFit/>
          </a:bodyPr>
          <a:lstStyle/>
          <a:p>
            <a:r>
              <a:rPr lang="en-US" dirty="0"/>
              <a:t>Example for LHS (Ref-11)</a:t>
            </a:r>
          </a:p>
        </p:txBody>
      </p:sp>
      <p:sp>
        <p:nvSpPr>
          <p:cNvPr id="16" name="Date Placeholder 4">
            <a:extLst>
              <a:ext uri="{FF2B5EF4-FFF2-40B4-BE49-F238E27FC236}">
                <a16:creationId xmlns:a16="http://schemas.microsoft.com/office/drawing/2014/main" id="{A42E7FB4-EA93-4BC6-A5B5-AE928FB12251}"/>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11266"/>
                                        </p:tgtEl>
                                        <p:attrNameLst>
                                          <p:attrName>style.visibility</p:attrName>
                                        </p:attrNameLst>
                                      </p:cBhvr>
                                      <p:to>
                                        <p:strVal val="visible"/>
                                      </p:to>
                                    </p:set>
                                    <p:animEffect transition="in" filter="blinds(horizontal)">
                                      <p:cBhvr>
                                        <p:cTn id="13" dur="500"/>
                                        <p:tgtEl>
                                          <p:spTgt spid="1126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Graphic spid="11" grpId="0">
        <p:bldAsOne/>
      </p:bldGraphic>
      <p:bldP spid="13"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52400" y="-381000"/>
            <a:ext cx="7772400" cy="1143000"/>
          </a:xfrm>
        </p:spPr>
        <p:txBody>
          <a:bodyPr>
            <a:normAutofit/>
          </a:bodyPr>
          <a:lstStyle/>
          <a:p>
            <a:pPr lvl="0"/>
            <a:r>
              <a:rPr lang="en-US" sz="4400" b="1" dirty="0"/>
              <a:t>Proposed</a:t>
            </a:r>
            <a:r>
              <a:rPr lang="en-US" sz="4400" dirty="0"/>
              <a:t> </a:t>
            </a:r>
            <a:r>
              <a:rPr lang="en-US" sz="4400" b="1" dirty="0"/>
              <a:t>Work Done</a:t>
            </a:r>
          </a:p>
        </p:txBody>
      </p:sp>
      <p:sp>
        <p:nvSpPr>
          <p:cNvPr id="6" name="Slide Number Placeholder 5"/>
          <p:cNvSpPr>
            <a:spLocks noGrp="1"/>
          </p:cNvSpPr>
          <p:nvPr>
            <p:ph type="sldNum" sz="quarter" idx="12"/>
          </p:nvPr>
        </p:nvSpPr>
        <p:spPr/>
        <p:txBody>
          <a:bodyPr/>
          <a:lstStyle/>
          <a:p>
            <a:fld id="{A0090995-E9AE-4D55-BBC7-F1DFD05DA4E7}" type="slidenum">
              <a:rPr lang="en-US" smtClean="0"/>
              <a:t>28</a:t>
            </a:fld>
            <a:endParaRPr lang="en-US"/>
          </a:p>
        </p:txBody>
      </p:sp>
      <p:graphicFrame>
        <p:nvGraphicFramePr>
          <p:cNvPr id="14" name="Content Placeholder 13"/>
          <p:cNvGraphicFramePr>
            <a:graphicFrameLocks noGrp="1"/>
          </p:cNvGraphicFramePr>
          <p:nvPr>
            <p:ph sz="quarter" idx="1"/>
          </p:nvPr>
        </p:nvGraphicFramePr>
        <p:xfrm>
          <a:off x="533400" y="914400"/>
          <a:ext cx="7772400" cy="106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7"/>
          <p:cNvSpPr>
            <a:spLocks noGrp="1"/>
          </p:cNvSpPr>
          <p:nvPr>
            <p:ph type="body" idx="4294967295"/>
          </p:nvPr>
        </p:nvSpPr>
        <p:spPr>
          <a:xfrm>
            <a:off x="533400" y="2209800"/>
            <a:ext cx="7620000" cy="5486400"/>
          </a:xfrm>
        </p:spPr>
        <p:txBody>
          <a:bodyPr>
            <a:normAutofit/>
          </a:bodyPr>
          <a:lstStyle/>
          <a:p>
            <a:pPr algn="just">
              <a:buNone/>
            </a:pPr>
            <a:endParaRPr lang="en-US" sz="1800" dirty="0"/>
          </a:p>
          <a:p>
            <a:pPr algn="just">
              <a:buNone/>
            </a:pPr>
            <a:endParaRPr lang="en-US" sz="1800" dirty="0"/>
          </a:p>
          <a:p>
            <a:pPr algn="just">
              <a:buNone/>
            </a:pPr>
            <a:r>
              <a:rPr lang="en-US" sz="1800" dirty="0"/>
              <a:t>	</a:t>
            </a:r>
          </a:p>
          <a:p>
            <a:pPr algn="just">
              <a:buNone/>
            </a:pPr>
            <a:endParaRPr lang="en-US" sz="1800" dirty="0"/>
          </a:p>
          <a:p>
            <a:pPr algn="just">
              <a:buNone/>
            </a:pPr>
            <a:endParaRPr lang="en-US" sz="2800" b="1" dirty="0">
              <a:solidFill>
                <a:schemeClr val="accent1">
                  <a:lumMod val="75000"/>
                </a:schemeClr>
              </a:solidFill>
            </a:endParaRPr>
          </a:p>
        </p:txBody>
      </p:sp>
      <p:sp>
        <p:nvSpPr>
          <p:cNvPr id="12" name="Footer Placeholder 11"/>
          <p:cNvSpPr>
            <a:spLocks noGrp="1"/>
          </p:cNvSpPr>
          <p:nvPr>
            <p:ph type="ftr" sz="quarter" idx="11"/>
          </p:nvPr>
        </p:nvSpPr>
        <p:spPr>
          <a:xfrm>
            <a:off x="4343400" y="6400800"/>
            <a:ext cx="3962400" cy="457200"/>
          </a:xfrm>
        </p:spPr>
        <p:txBody>
          <a:bodyPr/>
          <a:lstStyle/>
          <a:p>
            <a:r>
              <a:rPr lang="en-US"/>
              <a:t>Ref-[9,12,14]</a:t>
            </a:r>
            <a:endParaRPr lang="en-US" dirty="0"/>
          </a:p>
        </p:txBody>
      </p:sp>
      <p:sp>
        <p:nvSpPr>
          <p:cNvPr id="13" name="TextBox 12"/>
          <p:cNvSpPr txBox="1"/>
          <p:nvPr/>
        </p:nvSpPr>
        <p:spPr>
          <a:xfrm>
            <a:off x="381000" y="2250280"/>
            <a:ext cx="8077200" cy="2308324"/>
          </a:xfrm>
          <a:prstGeom prst="rect">
            <a:avLst/>
          </a:prstGeom>
          <a:noFill/>
        </p:spPr>
        <p:txBody>
          <a:bodyPr wrap="square" rtlCol="0">
            <a:spAutoFit/>
          </a:bodyPr>
          <a:lstStyle/>
          <a:p>
            <a:pPr>
              <a:buFont typeface="Wingdings" pitchFamily="2" charset="2"/>
              <a:buChar char="Ø"/>
            </a:pPr>
            <a:r>
              <a:rPr lang="en-US" dirty="0"/>
              <a:t>The Halton sampling is a category of Quasi-Random Point sequence and was first proposed by Halton[9] in 1964.</a:t>
            </a:r>
          </a:p>
          <a:p>
            <a:endParaRPr lang="en-US" dirty="0">
              <a:solidFill>
                <a:schemeClr val="dk1"/>
              </a:solidFill>
            </a:endParaRPr>
          </a:p>
          <a:p>
            <a:pPr>
              <a:buFont typeface="Wingdings" pitchFamily="2" charset="2"/>
              <a:buChar char="Ø"/>
            </a:pPr>
            <a:r>
              <a:rPr lang="en-US" dirty="0"/>
              <a:t>This sampling provides the deterministic sampling yet the sampling appears to be random. The Halton sampling utilizes various prime bases to discretize the domain uniformly in each of the dimensions.</a:t>
            </a:r>
            <a:endParaRPr lang="en-US" dirty="0">
              <a:solidFill>
                <a:schemeClr val="dk1"/>
              </a:solidFill>
            </a:endParaRPr>
          </a:p>
          <a:p>
            <a:pPr algn="just"/>
            <a:endParaRPr lang="en-US" dirty="0">
              <a:solidFill>
                <a:schemeClr val="dk1"/>
              </a:solidFill>
            </a:endParaRPr>
          </a:p>
          <a:p>
            <a:pPr algn="just"/>
            <a:endParaRPr lang="en-US" dirty="0"/>
          </a:p>
        </p:txBody>
      </p:sp>
      <p:pic>
        <p:nvPicPr>
          <p:cNvPr id="16" name="Picture 15" descr="halton.png"/>
          <p:cNvPicPr>
            <a:picLocks noChangeAspect="1"/>
          </p:cNvPicPr>
          <p:nvPr/>
        </p:nvPicPr>
        <p:blipFill>
          <a:blip r:embed="rId8" cstate="print"/>
          <a:stretch>
            <a:fillRect/>
          </a:stretch>
        </p:blipFill>
        <p:spPr>
          <a:xfrm>
            <a:off x="5029200" y="3886200"/>
            <a:ext cx="2590800" cy="2590800"/>
          </a:xfrm>
          <a:prstGeom prst="rect">
            <a:avLst/>
          </a:prstGeom>
        </p:spPr>
      </p:pic>
      <p:sp>
        <p:nvSpPr>
          <p:cNvPr id="17" name="TextBox 16"/>
          <p:cNvSpPr txBox="1"/>
          <p:nvPr/>
        </p:nvSpPr>
        <p:spPr>
          <a:xfrm>
            <a:off x="1143000" y="4191000"/>
            <a:ext cx="3352800" cy="1754326"/>
          </a:xfrm>
          <a:prstGeom prst="rect">
            <a:avLst/>
          </a:prstGeom>
          <a:noFill/>
        </p:spPr>
        <p:txBody>
          <a:bodyPr wrap="square" rtlCol="0">
            <a:spAutoFit/>
          </a:bodyPr>
          <a:lstStyle/>
          <a:p>
            <a:r>
              <a:rPr lang="en-US" b="1" dirty="0">
                <a:solidFill>
                  <a:schemeClr val="accent1">
                    <a:lumMod val="50000"/>
                  </a:schemeClr>
                </a:solidFill>
              </a:rPr>
              <a:t>Example of Halton sequence used to generate points in (0, 1) × (0, 1) in R</a:t>
            </a:r>
            <a:r>
              <a:rPr lang="en-US" b="1" baseline="30000" dirty="0">
                <a:solidFill>
                  <a:schemeClr val="accent1">
                    <a:lumMod val="50000"/>
                  </a:schemeClr>
                </a:solidFill>
              </a:rPr>
              <a:t>2  </a:t>
            </a:r>
            <a:r>
              <a:rPr lang="en-US" b="1" dirty="0">
                <a:solidFill>
                  <a:schemeClr val="accent1">
                    <a:lumMod val="50000"/>
                  </a:schemeClr>
                </a:solidFill>
              </a:rPr>
              <a:t>taking one dimension of the Halton sequence to be based on 2 and the other on 3.</a:t>
            </a:r>
          </a:p>
        </p:txBody>
      </p:sp>
      <p:sp>
        <p:nvSpPr>
          <p:cNvPr id="11" name="Date Placeholder 4">
            <a:extLst>
              <a:ext uri="{FF2B5EF4-FFF2-40B4-BE49-F238E27FC236}">
                <a16:creationId xmlns:a16="http://schemas.microsoft.com/office/drawing/2014/main" id="{D5A36150-E8EC-48C0-9DF1-A1F3ED1F59DB}"/>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linds(horizontal)">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13"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52400" y="-381000"/>
            <a:ext cx="7772400" cy="1143000"/>
          </a:xfrm>
        </p:spPr>
        <p:txBody>
          <a:bodyPr>
            <a:normAutofit/>
          </a:bodyPr>
          <a:lstStyle/>
          <a:p>
            <a:pPr lvl="0"/>
            <a:r>
              <a:rPr lang="en-US" sz="4400" b="1" dirty="0"/>
              <a:t>Proposed</a:t>
            </a:r>
            <a:r>
              <a:rPr lang="en-US" sz="4400" dirty="0"/>
              <a:t> </a:t>
            </a:r>
            <a:r>
              <a:rPr lang="en-US" sz="4400" b="1" dirty="0"/>
              <a:t>Work Done</a:t>
            </a:r>
          </a:p>
        </p:txBody>
      </p:sp>
      <p:sp>
        <p:nvSpPr>
          <p:cNvPr id="6" name="Slide Number Placeholder 5"/>
          <p:cNvSpPr>
            <a:spLocks noGrp="1"/>
          </p:cNvSpPr>
          <p:nvPr>
            <p:ph type="sldNum" sz="quarter" idx="12"/>
          </p:nvPr>
        </p:nvSpPr>
        <p:spPr/>
        <p:txBody>
          <a:bodyPr/>
          <a:lstStyle/>
          <a:p>
            <a:fld id="{A0090995-E9AE-4D55-BBC7-F1DFD05DA4E7}" type="slidenum">
              <a:rPr lang="en-US" smtClean="0"/>
              <a:t>29</a:t>
            </a:fld>
            <a:endParaRPr lang="en-US"/>
          </a:p>
        </p:txBody>
      </p:sp>
      <p:graphicFrame>
        <p:nvGraphicFramePr>
          <p:cNvPr id="14" name="Content Placeholder 13"/>
          <p:cNvGraphicFramePr>
            <a:graphicFrameLocks noGrp="1"/>
          </p:cNvGraphicFramePr>
          <p:nvPr>
            <p:ph sz="quarter" idx="1"/>
          </p:nvPr>
        </p:nvGraphicFramePr>
        <p:xfrm>
          <a:off x="533400" y="914400"/>
          <a:ext cx="7772400" cy="106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7"/>
          <p:cNvSpPr>
            <a:spLocks noGrp="1"/>
          </p:cNvSpPr>
          <p:nvPr>
            <p:ph type="body" idx="4294967295"/>
          </p:nvPr>
        </p:nvSpPr>
        <p:spPr>
          <a:xfrm>
            <a:off x="533400" y="2209800"/>
            <a:ext cx="7620000" cy="5486400"/>
          </a:xfrm>
        </p:spPr>
        <p:txBody>
          <a:bodyPr>
            <a:normAutofit/>
          </a:bodyPr>
          <a:lstStyle/>
          <a:p>
            <a:pPr algn="just">
              <a:buNone/>
            </a:pPr>
            <a:endParaRPr lang="en-US" sz="1800" dirty="0"/>
          </a:p>
          <a:p>
            <a:pPr algn="just">
              <a:buNone/>
            </a:pPr>
            <a:endParaRPr lang="en-US" sz="1800" dirty="0"/>
          </a:p>
          <a:p>
            <a:pPr algn="just">
              <a:buNone/>
            </a:pPr>
            <a:r>
              <a:rPr lang="en-US" sz="1800" dirty="0"/>
              <a:t>	</a:t>
            </a:r>
          </a:p>
          <a:p>
            <a:pPr algn="just">
              <a:buNone/>
            </a:pPr>
            <a:endParaRPr lang="en-US" sz="1800" dirty="0"/>
          </a:p>
          <a:p>
            <a:pPr algn="just">
              <a:buNone/>
            </a:pPr>
            <a:endParaRPr lang="en-US" sz="2800" b="1" dirty="0">
              <a:solidFill>
                <a:schemeClr val="accent1">
                  <a:lumMod val="75000"/>
                </a:schemeClr>
              </a:solidFill>
            </a:endParaRPr>
          </a:p>
        </p:txBody>
      </p:sp>
      <p:graphicFrame>
        <p:nvGraphicFramePr>
          <p:cNvPr id="11" name="Diagram 10"/>
          <p:cNvGraphicFramePr/>
          <p:nvPr/>
        </p:nvGraphicFramePr>
        <p:xfrm>
          <a:off x="228600" y="5715000"/>
          <a:ext cx="8534400" cy="762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2" name="Footer Placeholder 11"/>
          <p:cNvSpPr>
            <a:spLocks noGrp="1"/>
          </p:cNvSpPr>
          <p:nvPr>
            <p:ph type="ftr" sz="quarter" idx="11"/>
          </p:nvPr>
        </p:nvSpPr>
        <p:spPr>
          <a:xfrm>
            <a:off x="4343400" y="6400800"/>
            <a:ext cx="3962400" cy="457200"/>
          </a:xfrm>
        </p:spPr>
        <p:txBody>
          <a:bodyPr/>
          <a:lstStyle/>
          <a:p>
            <a:r>
              <a:rPr lang="en-US"/>
              <a:t>Ref-[10,13,14]</a:t>
            </a:r>
            <a:endParaRPr lang="en-US" dirty="0"/>
          </a:p>
        </p:txBody>
      </p:sp>
      <p:sp>
        <p:nvSpPr>
          <p:cNvPr id="13" name="TextBox 12"/>
          <p:cNvSpPr txBox="1"/>
          <p:nvPr/>
        </p:nvSpPr>
        <p:spPr>
          <a:xfrm>
            <a:off x="228600" y="2057400"/>
            <a:ext cx="4038600" cy="3754874"/>
          </a:xfrm>
          <a:prstGeom prst="rect">
            <a:avLst/>
          </a:prstGeom>
          <a:noFill/>
        </p:spPr>
        <p:txBody>
          <a:bodyPr wrap="square" rtlCol="0">
            <a:spAutoFit/>
          </a:bodyPr>
          <a:lstStyle/>
          <a:p>
            <a:pPr algn="just">
              <a:buFont typeface="Wingdings" pitchFamily="2" charset="2"/>
              <a:buChar char="Ø"/>
            </a:pPr>
            <a:r>
              <a:rPr lang="en-US" sz="2000" dirty="0"/>
              <a:t>The Sobol Sampling is another category of Quasi-Random low discrepancy sequences which was proposed first in 1967 by a Russian mathematician Ilya M. Sobol[10]. </a:t>
            </a:r>
          </a:p>
          <a:p>
            <a:pPr algn="just"/>
            <a:endParaRPr lang="en-US" sz="2000" dirty="0"/>
          </a:p>
          <a:p>
            <a:pPr algn="just">
              <a:buFont typeface="Wingdings" pitchFamily="2" charset="2"/>
              <a:buChar char="Ø"/>
            </a:pPr>
            <a:r>
              <a:rPr lang="en-US" sz="2000" dirty="0"/>
              <a:t>Similar to the principle of Halton Sampling, there is only one major difference between the two that in Sobol sampling, the prime bases in every sequence is the same and is equal to 2..</a:t>
            </a:r>
          </a:p>
          <a:p>
            <a:pPr algn="just"/>
            <a:r>
              <a:rPr lang="en-US" sz="2000" dirty="0"/>
              <a:t> </a:t>
            </a:r>
          </a:p>
        </p:txBody>
      </p:sp>
      <p:pic>
        <p:nvPicPr>
          <p:cNvPr id="15" name="Picture 14" descr="sorandom.png"/>
          <p:cNvPicPr>
            <a:picLocks noChangeAspect="1"/>
          </p:cNvPicPr>
          <p:nvPr/>
        </p:nvPicPr>
        <p:blipFill>
          <a:blip r:embed="rId13" cstate="print"/>
          <a:stretch>
            <a:fillRect/>
          </a:stretch>
        </p:blipFill>
        <p:spPr>
          <a:xfrm>
            <a:off x="5685064" y="1905000"/>
            <a:ext cx="2925536" cy="1905000"/>
          </a:xfrm>
          <a:prstGeom prst="rect">
            <a:avLst/>
          </a:prstGeom>
        </p:spPr>
      </p:pic>
      <p:pic>
        <p:nvPicPr>
          <p:cNvPr id="17" name="Picture 16" descr="sobol.png"/>
          <p:cNvPicPr>
            <a:picLocks noChangeAspect="1"/>
          </p:cNvPicPr>
          <p:nvPr/>
        </p:nvPicPr>
        <p:blipFill>
          <a:blip r:embed="rId14" cstate="print"/>
          <a:stretch>
            <a:fillRect/>
          </a:stretch>
        </p:blipFill>
        <p:spPr>
          <a:xfrm>
            <a:off x="5715000" y="3733800"/>
            <a:ext cx="2895600" cy="2133600"/>
          </a:xfrm>
          <a:prstGeom prst="rect">
            <a:avLst/>
          </a:prstGeom>
        </p:spPr>
      </p:pic>
      <p:sp>
        <p:nvSpPr>
          <p:cNvPr id="18" name="TextBox 17"/>
          <p:cNvSpPr txBox="1"/>
          <p:nvPr/>
        </p:nvSpPr>
        <p:spPr>
          <a:xfrm>
            <a:off x="4876800" y="2754868"/>
            <a:ext cx="1066800" cy="369332"/>
          </a:xfrm>
          <a:prstGeom prst="rect">
            <a:avLst/>
          </a:prstGeom>
          <a:noFill/>
        </p:spPr>
        <p:txBody>
          <a:bodyPr wrap="square" rtlCol="0">
            <a:spAutoFit/>
          </a:bodyPr>
          <a:lstStyle/>
          <a:p>
            <a:r>
              <a:rPr lang="en-US" b="1" dirty="0">
                <a:solidFill>
                  <a:schemeClr val="accent1">
                    <a:lumMod val="50000"/>
                  </a:schemeClr>
                </a:solidFill>
              </a:rPr>
              <a:t>Random</a:t>
            </a:r>
          </a:p>
        </p:txBody>
      </p:sp>
      <p:sp>
        <p:nvSpPr>
          <p:cNvPr id="19" name="TextBox 18"/>
          <p:cNvSpPr txBox="1"/>
          <p:nvPr/>
        </p:nvSpPr>
        <p:spPr>
          <a:xfrm>
            <a:off x="5105400" y="4507468"/>
            <a:ext cx="1066800" cy="369332"/>
          </a:xfrm>
          <a:prstGeom prst="rect">
            <a:avLst/>
          </a:prstGeom>
          <a:noFill/>
        </p:spPr>
        <p:txBody>
          <a:bodyPr wrap="square" rtlCol="0">
            <a:spAutoFit/>
          </a:bodyPr>
          <a:lstStyle/>
          <a:p>
            <a:r>
              <a:rPr lang="en-US" b="1" dirty="0">
                <a:solidFill>
                  <a:schemeClr val="accent1">
                    <a:lumMod val="50000"/>
                  </a:schemeClr>
                </a:solidFill>
              </a:rPr>
              <a:t>Sobol</a:t>
            </a:r>
          </a:p>
        </p:txBody>
      </p:sp>
      <p:sp>
        <p:nvSpPr>
          <p:cNvPr id="16" name="Date Placeholder 4">
            <a:extLst>
              <a:ext uri="{FF2B5EF4-FFF2-40B4-BE49-F238E27FC236}">
                <a16:creationId xmlns:a16="http://schemas.microsoft.com/office/drawing/2014/main" id="{DF404F22-80C8-483D-90A7-3F97FC87EAA8}"/>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linds(horizontal)">
                                      <p:cBhvr>
                                        <p:cTn id="16" dur="500"/>
                                        <p:tgtEl>
                                          <p:spTgt spid="17"/>
                                        </p:tgtEl>
                                      </p:cBhvr>
                                    </p:animEffect>
                                  </p:childTnLst>
                                </p:cTn>
                              </p:par>
                              <p:par>
                                <p:cTn id="17" presetID="3" presetClass="entr" presetSubtype="1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linds(horizontal)">
                                      <p:cBhvr>
                                        <p:cTn id="22" dur="500"/>
                                        <p:tgtEl>
                                          <p:spTgt spid="1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Graphic spid="11" grpId="0">
        <p:bldAsOne/>
      </p:bldGraphic>
      <p:bldP spid="13"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772400" cy="1143000"/>
          </a:xfrm>
        </p:spPr>
        <p:txBody>
          <a:bodyPr/>
          <a:lstStyle/>
          <a:p>
            <a:r>
              <a:rPr lang="en-US" dirty="0"/>
              <a:t>Introduction</a:t>
            </a:r>
          </a:p>
        </p:txBody>
      </p:sp>
      <p:sp>
        <p:nvSpPr>
          <p:cNvPr id="5" name="Content Placeholder 4"/>
          <p:cNvSpPr>
            <a:spLocks noGrp="1"/>
          </p:cNvSpPr>
          <p:nvPr>
            <p:ph sz="quarter" idx="1"/>
          </p:nvPr>
        </p:nvSpPr>
        <p:spPr>
          <a:xfrm>
            <a:off x="914400" y="1752600"/>
            <a:ext cx="7772400" cy="4572000"/>
          </a:xfrm>
        </p:spPr>
        <p:txBody>
          <a:bodyPr>
            <a:normAutofit/>
          </a:bodyPr>
          <a:lstStyle/>
          <a:p>
            <a:pPr>
              <a:buNone/>
            </a:pPr>
            <a:endParaRPr lang="en-US" sz="3200" dirty="0"/>
          </a:p>
          <a:p>
            <a:pPr>
              <a:buNone/>
            </a:pPr>
            <a:endParaRPr lang="en-US" sz="3200" dirty="0"/>
          </a:p>
          <a:p>
            <a:pPr>
              <a:buFont typeface="Wingdings" pitchFamily="2" charset="2"/>
              <a:buChar char="Ø"/>
            </a:pPr>
            <a:endParaRPr lang="en-US" dirty="0"/>
          </a:p>
        </p:txBody>
      </p:sp>
      <p:graphicFrame>
        <p:nvGraphicFramePr>
          <p:cNvPr id="10" name="Diagram 9"/>
          <p:cNvGraphicFramePr/>
          <p:nvPr/>
        </p:nvGraphicFramePr>
        <p:xfrm>
          <a:off x="1600200" y="2514600"/>
          <a:ext cx="6096000"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p:cNvGraphicFramePr/>
          <p:nvPr/>
        </p:nvGraphicFramePr>
        <p:xfrm>
          <a:off x="-533400" y="-177800"/>
          <a:ext cx="6096000" cy="4064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3" name="Diagram 12"/>
          <p:cNvGraphicFramePr/>
          <p:nvPr/>
        </p:nvGraphicFramePr>
        <p:xfrm>
          <a:off x="4876800" y="304800"/>
          <a:ext cx="3505200" cy="21844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5" name="Slide Number Placeholder 14"/>
          <p:cNvSpPr>
            <a:spLocks noGrp="1"/>
          </p:cNvSpPr>
          <p:nvPr>
            <p:ph type="sldNum" sz="quarter" idx="12"/>
          </p:nvPr>
        </p:nvSpPr>
        <p:spPr/>
        <p:txBody>
          <a:bodyPr/>
          <a:lstStyle/>
          <a:p>
            <a:fld id="{A0090995-E9AE-4D55-BBC7-F1DFD05DA4E7}" type="slidenum">
              <a:rPr lang="en-US" smtClean="0"/>
              <a:t>3</a:t>
            </a:fld>
            <a:endParaRPr lang="en-US"/>
          </a:p>
        </p:txBody>
      </p:sp>
      <p:sp>
        <p:nvSpPr>
          <p:cNvPr id="16" name="Footer Placeholder 15"/>
          <p:cNvSpPr>
            <a:spLocks noGrp="1"/>
          </p:cNvSpPr>
          <p:nvPr>
            <p:ph type="ftr" sz="quarter" idx="11"/>
          </p:nvPr>
        </p:nvSpPr>
        <p:spPr>
          <a:xfrm>
            <a:off x="1143000" y="6553200"/>
            <a:ext cx="6477000" cy="228600"/>
          </a:xfrm>
        </p:spPr>
        <p:txBody>
          <a:bodyPr/>
          <a:lstStyle/>
          <a:p>
            <a:r>
              <a:rPr lang="en-US"/>
              <a:t>                                                                           Ref-[3]</a:t>
            </a:r>
            <a:endParaRPr lang="en-US" dirty="0"/>
          </a:p>
        </p:txBody>
      </p:sp>
      <p:sp>
        <p:nvSpPr>
          <p:cNvPr id="11" name="Date Placeholder 4">
            <a:extLst>
              <a:ext uri="{FF2B5EF4-FFF2-40B4-BE49-F238E27FC236}">
                <a16:creationId xmlns:a16="http://schemas.microsoft.com/office/drawing/2014/main" id="{D2FB0CD3-C05A-478B-BC4B-977B780CB44A}"/>
              </a:ext>
            </a:extLst>
          </p:cNvPr>
          <p:cNvSpPr>
            <a:spLocks noGrp="1"/>
          </p:cNvSpPr>
          <p:nvPr>
            <p:ph type="dt" sz="half" idx="10"/>
          </p:nvPr>
        </p:nvSpPr>
        <p:spPr>
          <a:xfrm>
            <a:off x="6172200" y="6305550"/>
            <a:ext cx="2476500" cy="476250"/>
          </a:xfrm>
        </p:spPr>
        <p:txBody>
          <a:bodyPr/>
          <a:lstStyle/>
          <a:p>
            <a:r>
              <a:rPr lang="fr-FR"/>
              <a:t>26/06/2019</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12" grpId="0">
        <p:bldAsOne/>
      </p:bldGraphic>
      <p:bldGraphic spid="13"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52400" y="-381000"/>
            <a:ext cx="7772400" cy="1143000"/>
          </a:xfrm>
        </p:spPr>
        <p:txBody>
          <a:bodyPr>
            <a:normAutofit/>
          </a:bodyPr>
          <a:lstStyle/>
          <a:p>
            <a:r>
              <a:rPr lang="en-US" b="1" dirty="0"/>
              <a:t>Proposed</a:t>
            </a:r>
            <a:r>
              <a:rPr lang="en-US" dirty="0"/>
              <a:t> </a:t>
            </a:r>
            <a:r>
              <a:rPr lang="en-US" b="1" dirty="0"/>
              <a:t>Work Done</a:t>
            </a:r>
            <a:endParaRPr lang="en-US" sz="4400" b="1" dirty="0"/>
          </a:p>
        </p:txBody>
      </p:sp>
      <p:sp>
        <p:nvSpPr>
          <p:cNvPr id="6" name="Slide Number Placeholder 5"/>
          <p:cNvSpPr>
            <a:spLocks noGrp="1"/>
          </p:cNvSpPr>
          <p:nvPr>
            <p:ph type="sldNum" sz="quarter" idx="12"/>
          </p:nvPr>
        </p:nvSpPr>
        <p:spPr/>
        <p:txBody>
          <a:bodyPr/>
          <a:lstStyle/>
          <a:p>
            <a:fld id="{A0090995-E9AE-4D55-BBC7-F1DFD05DA4E7}" type="slidenum">
              <a:rPr lang="en-US" smtClean="0"/>
              <a:t>30</a:t>
            </a:fld>
            <a:endParaRPr lang="en-US"/>
          </a:p>
        </p:txBody>
      </p:sp>
      <p:graphicFrame>
        <p:nvGraphicFramePr>
          <p:cNvPr id="14" name="Content Placeholder 13"/>
          <p:cNvGraphicFramePr>
            <a:graphicFrameLocks noGrp="1"/>
          </p:cNvGraphicFramePr>
          <p:nvPr>
            <p:ph sz="quarter" idx="1"/>
          </p:nvPr>
        </p:nvGraphicFramePr>
        <p:xfrm>
          <a:off x="533400" y="685800"/>
          <a:ext cx="77724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7"/>
          <p:cNvSpPr>
            <a:spLocks noGrp="1"/>
          </p:cNvSpPr>
          <p:nvPr>
            <p:ph type="body" idx="4294967295"/>
          </p:nvPr>
        </p:nvSpPr>
        <p:spPr>
          <a:xfrm>
            <a:off x="533400" y="2209800"/>
            <a:ext cx="7620000" cy="5486400"/>
          </a:xfrm>
        </p:spPr>
        <p:txBody>
          <a:bodyPr>
            <a:normAutofit/>
          </a:bodyPr>
          <a:lstStyle/>
          <a:p>
            <a:pPr algn="just">
              <a:buNone/>
            </a:pPr>
            <a:endParaRPr lang="en-US" sz="1800" dirty="0"/>
          </a:p>
          <a:p>
            <a:pPr algn="just">
              <a:buNone/>
            </a:pPr>
            <a:endParaRPr lang="en-US" sz="1800" dirty="0"/>
          </a:p>
          <a:p>
            <a:pPr algn="just">
              <a:buNone/>
            </a:pPr>
            <a:r>
              <a:rPr lang="en-US" sz="1800" dirty="0"/>
              <a:t>	</a:t>
            </a:r>
          </a:p>
          <a:p>
            <a:pPr algn="just">
              <a:buNone/>
            </a:pPr>
            <a:endParaRPr lang="en-US" sz="1800" dirty="0"/>
          </a:p>
          <a:p>
            <a:pPr algn="just">
              <a:buNone/>
            </a:pPr>
            <a:endParaRPr lang="en-US" sz="2800" b="1" dirty="0">
              <a:solidFill>
                <a:schemeClr val="accent1">
                  <a:lumMod val="75000"/>
                </a:schemeClr>
              </a:solidFill>
            </a:endParaRPr>
          </a:p>
        </p:txBody>
      </p:sp>
      <p:sp>
        <p:nvSpPr>
          <p:cNvPr id="13" name="TextBox 12"/>
          <p:cNvSpPr txBox="1"/>
          <p:nvPr/>
        </p:nvSpPr>
        <p:spPr>
          <a:xfrm>
            <a:off x="1524000" y="4050268"/>
            <a:ext cx="1219200" cy="369332"/>
          </a:xfrm>
          <a:prstGeom prst="rect">
            <a:avLst/>
          </a:prstGeom>
          <a:noFill/>
        </p:spPr>
        <p:txBody>
          <a:bodyPr wrap="square" rtlCol="0">
            <a:spAutoFit/>
          </a:bodyPr>
          <a:lstStyle/>
          <a:p>
            <a:r>
              <a:rPr lang="en-US" b="1" dirty="0">
                <a:solidFill>
                  <a:schemeClr val="accent1">
                    <a:lumMod val="75000"/>
                  </a:schemeClr>
                </a:solidFill>
              </a:rPr>
              <a:t>LHS</a:t>
            </a:r>
          </a:p>
        </p:txBody>
      </p:sp>
      <p:sp>
        <p:nvSpPr>
          <p:cNvPr id="15" name="TextBox 14"/>
          <p:cNvSpPr txBox="1"/>
          <p:nvPr/>
        </p:nvSpPr>
        <p:spPr>
          <a:xfrm>
            <a:off x="5943600" y="4038600"/>
            <a:ext cx="1219200" cy="369332"/>
          </a:xfrm>
          <a:prstGeom prst="rect">
            <a:avLst/>
          </a:prstGeom>
          <a:noFill/>
        </p:spPr>
        <p:txBody>
          <a:bodyPr wrap="square" rtlCol="0">
            <a:spAutoFit/>
          </a:bodyPr>
          <a:lstStyle/>
          <a:p>
            <a:r>
              <a:rPr lang="en-US" b="1" dirty="0">
                <a:solidFill>
                  <a:schemeClr val="accent1">
                    <a:lumMod val="75000"/>
                  </a:schemeClr>
                </a:solidFill>
              </a:rPr>
              <a:t>Halton</a:t>
            </a:r>
          </a:p>
        </p:txBody>
      </p:sp>
      <p:sp>
        <p:nvSpPr>
          <p:cNvPr id="16" name="TextBox 15"/>
          <p:cNvSpPr txBox="1"/>
          <p:nvPr/>
        </p:nvSpPr>
        <p:spPr>
          <a:xfrm>
            <a:off x="6629400" y="5345668"/>
            <a:ext cx="2057400" cy="369332"/>
          </a:xfrm>
          <a:prstGeom prst="rect">
            <a:avLst/>
          </a:prstGeom>
          <a:noFill/>
        </p:spPr>
        <p:txBody>
          <a:bodyPr wrap="square" rtlCol="0">
            <a:spAutoFit/>
          </a:bodyPr>
          <a:lstStyle/>
          <a:p>
            <a:r>
              <a:rPr lang="en-US" b="1" dirty="0">
                <a:solidFill>
                  <a:schemeClr val="accent1">
                    <a:lumMod val="75000"/>
                  </a:schemeClr>
                </a:solidFill>
              </a:rPr>
              <a:t>Sobol</a:t>
            </a:r>
          </a:p>
        </p:txBody>
      </p:sp>
      <p:pic>
        <p:nvPicPr>
          <p:cNvPr id="8194" name="Picture 2"/>
          <p:cNvPicPr>
            <a:picLocks noChangeAspect="1" noChangeArrowheads="1"/>
          </p:cNvPicPr>
          <p:nvPr/>
        </p:nvPicPr>
        <p:blipFill>
          <a:blip r:embed="rId8" cstate="print"/>
          <a:srcRect l="9115" r="7369" b="7284"/>
          <a:stretch>
            <a:fillRect/>
          </a:stretch>
        </p:blipFill>
        <p:spPr bwMode="auto">
          <a:xfrm>
            <a:off x="152400" y="1676400"/>
            <a:ext cx="4342030" cy="2438400"/>
          </a:xfrm>
          <a:prstGeom prst="rect">
            <a:avLst/>
          </a:prstGeom>
          <a:noFill/>
          <a:ln w="9525">
            <a:noFill/>
            <a:miter lim="800000"/>
            <a:headEnd/>
            <a:tailEnd/>
          </a:ln>
        </p:spPr>
      </p:pic>
      <p:pic>
        <p:nvPicPr>
          <p:cNvPr id="8195" name="Picture 3"/>
          <p:cNvPicPr>
            <a:picLocks noChangeAspect="1" noChangeArrowheads="1"/>
          </p:cNvPicPr>
          <p:nvPr/>
        </p:nvPicPr>
        <p:blipFill>
          <a:blip r:embed="rId9" cstate="print"/>
          <a:srcRect l="8379" r="7836" b="5882"/>
          <a:stretch>
            <a:fillRect/>
          </a:stretch>
        </p:blipFill>
        <p:spPr bwMode="auto">
          <a:xfrm>
            <a:off x="4572000" y="1600200"/>
            <a:ext cx="4343400" cy="2514600"/>
          </a:xfrm>
          <a:prstGeom prst="rect">
            <a:avLst/>
          </a:prstGeom>
          <a:noFill/>
          <a:ln w="9525">
            <a:noFill/>
            <a:miter lim="800000"/>
            <a:headEnd/>
            <a:tailEnd/>
          </a:ln>
        </p:spPr>
      </p:pic>
      <p:pic>
        <p:nvPicPr>
          <p:cNvPr id="8196" name="Picture 4"/>
          <p:cNvPicPr>
            <a:picLocks noChangeAspect="1" noChangeArrowheads="1"/>
          </p:cNvPicPr>
          <p:nvPr/>
        </p:nvPicPr>
        <p:blipFill>
          <a:blip r:embed="rId10" cstate="print"/>
          <a:srcRect l="8775" t="4591" r="7861" b="5782"/>
          <a:stretch>
            <a:fillRect/>
          </a:stretch>
        </p:blipFill>
        <p:spPr bwMode="auto">
          <a:xfrm>
            <a:off x="1828800" y="4343400"/>
            <a:ext cx="4343400" cy="2362200"/>
          </a:xfrm>
          <a:prstGeom prst="rect">
            <a:avLst/>
          </a:prstGeom>
          <a:noFill/>
          <a:ln w="9525">
            <a:noFill/>
            <a:miter lim="800000"/>
            <a:headEnd/>
            <a:tailEnd/>
          </a:ln>
        </p:spPr>
      </p:pic>
      <p:sp>
        <p:nvSpPr>
          <p:cNvPr id="17" name="Date Placeholder 4">
            <a:extLst>
              <a:ext uri="{FF2B5EF4-FFF2-40B4-BE49-F238E27FC236}">
                <a16:creationId xmlns:a16="http://schemas.microsoft.com/office/drawing/2014/main" id="{043908D1-14E4-42D1-A215-944208B5B5F7}"/>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blinds(horizontal)">
                                      <p:cBhvr>
                                        <p:cTn id="7" dur="500"/>
                                        <p:tgtEl>
                                          <p:spTgt spid="819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8195"/>
                                        </p:tgtEl>
                                        <p:attrNameLst>
                                          <p:attrName>style.visibility</p:attrName>
                                        </p:attrNameLst>
                                      </p:cBhvr>
                                      <p:to>
                                        <p:strVal val="visible"/>
                                      </p:to>
                                    </p:set>
                                    <p:animEffect transition="in" filter="blinds(horizontal)">
                                      <p:cBhvr>
                                        <p:cTn id="13" dur="500"/>
                                        <p:tgtEl>
                                          <p:spTgt spid="819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linds(horizontal)">
                                      <p:cBhvr>
                                        <p:cTn id="16" dur="500"/>
                                        <p:tgtEl>
                                          <p:spTgt spid="15"/>
                                        </p:tgtEl>
                                      </p:cBhvr>
                                    </p:animEffect>
                                  </p:childTnLst>
                                </p:cTn>
                              </p:par>
                              <p:par>
                                <p:cTn id="17" presetID="3" presetClass="entr" presetSubtype="10" fill="hold" nodeType="withEffect">
                                  <p:stCondLst>
                                    <p:cond delay="0"/>
                                  </p:stCondLst>
                                  <p:childTnLst>
                                    <p:set>
                                      <p:cBhvr>
                                        <p:cTn id="18" dur="1" fill="hold">
                                          <p:stCondLst>
                                            <p:cond delay="0"/>
                                          </p:stCondLst>
                                        </p:cTn>
                                        <p:tgtEl>
                                          <p:spTgt spid="8196"/>
                                        </p:tgtEl>
                                        <p:attrNameLst>
                                          <p:attrName>style.visibility</p:attrName>
                                        </p:attrNameLst>
                                      </p:cBhvr>
                                      <p:to>
                                        <p:strVal val="visible"/>
                                      </p:to>
                                    </p:set>
                                    <p:animEffect transition="in" filter="blinds(horizontal)">
                                      <p:cBhvr>
                                        <p:cTn id="19" dur="500"/>
                                        <p:tgtEl>
                                          <p:spTgt spid="819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52400" y="-381000"/>
            <a:ext cx="7772400" cy="1143000"/>
          </a:xfrm>
        </p:spPr>
        <p:txBody>
          <a:bodyPr>
            <a:normAutofit/>
          </a:bodyPr>
          <a:lstStyle/>
          <a:p>
            <a:r>
              <a:rPr lang="en-US" b="1" dirty="0"/>
              <a:t>Proposed</a:t>
            </a:r>
            <a:r>
              <a:rPr lang="en-US" dirty="0"/>
              <a:t> </a:t>
            </a:r>
            <a:r>
              <a:rPr lang="en-US" b="1" dirty="0"/>
              <a:t>Work Done</a:t>
            </a:r>
            <a:endParaRPr lang="en-US" sz="4400" b="1" dirty="0"/>
          </a:p>
        </p:txBody>
      </p:sp>
      <p:sp>
        <p:nvSpPr>
          <p:cNvPr id="6" name="Slide Number Placeholder 5"/>
          <p:cNvSpPr>
            <a:spLocks noGrp="1"/>
          </p:cNvSpPr>
          <p:nvPr>
            <p:ph type="sldNum" sz="quarter" idx="12"/>
          </p:nvPr>
        </p:nvSpPr>
        <p:spPr/>
        <p:txBody>
          <a:bodyPr/>
          <a:lstStyle/>
          <a:p>
            <a:fld id="{A0090995-E9AE-4D55-BBC7-F1DFD05DA4E7}" type="slidenum">
              <a:rPr lang="en-US" smtClean="0"/>
              <a:t>31</a:t>
            </a:fld>
            <a:endParaRPr lang="en-US"/>
          </a:p>
        </p:txBody>
      </p:sp>
      <p:graphicFrame>
        <p:nvGraphicFramePr>
          <p:cNvPr id="14" name="Content Placeholder 13"/>
          <p:cNvGraphicFramePr>
            <a:graphicFrameLocks noGrp="1"/>
          </p:cNvGraphicFramePr>
          <p:nvPr>
            <p:ph sz="quarter" idx="1"/>
          </p:nvPr>
        </p:nvGraphicFramePr>
        <p:xfrm>
          <a:off x="533400" y="685800"/>
          <a:ext cx="77724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7"/>
          <p:cNvSpPr>
            <a:spLocks noGrp="1"/>
          </p:cNvSpPr>
          <p:nvPr>
            <p:ph type="body" idx="4294967295"/>
          </p:nvPr>
        </p:nvSpPr>
        <p:spPr>
          <a:xfrm>
            <a:off x="533400" y="2209800"/>
            <a:ext cx="7620000" cy="5486400"/>
          </a:xfrm>
        </p:spPr>
        <p:txBody>
          <a:bodyPr>
            <a:normAutofit/>
          </a:bodyPr>
          <a:lstStyle/>
          <a:p>
            <a:pPr algn="just">
              <a:buNone/>
            </a:pPr>
            <a:endParaRPr lang="en-US" sz="1800" dirty="0"/>
          </a:p>
          <a:p>
            <a:pPr algn="just">
              <a:buNone/>
            </a:pPr>
            <a:endParaRPr lang="en-US" sz="1800" dirty="0"/>
          </a:p>
          <a:p>
            <a:pPr algn="just">
              <a:buNone/>
            </a:pPr>
            <a:r>
              <a:rPr lang="en-US" sz="1800" dirty="0"/>
              <a:t>	</a:t>
            </a:r>
          </a:p>
          <a:p>
            <a:pPr algn="just">
              <a:buNone/>
            </a:pPr>
            <a:endParaRPr lang="en-US" sz="1800" dirty="0"/>
          </a:p>
          <a:p>
            <a:pPr algn="just">
              <a:buNone/>
            </a:pPr>
            <a:endParaRPr lang="en-US" sz="2800" b="1" dirty="0">
              <a:solidFill>
                <a:schemeClr val="accent1">
                  <a:lumMod val="75000"/>
                </a:schemeClr>
              </a:solidFill>
            </a:endParaRPr>
          </a:p>
        </p:txBody>
      </p:sp>
      <p:sp>
        <p:nvSpPr>
          <p:cNvPr id="13" name="TextBox 12"/>
          <p:cNvSpPr txBox="1"/>
          <p:nvPr/>
        </p:nvSpPr>
        <p:spPr>
          <a:xfrm>
            <a:off x="1828800" y="4050268"/>
            <a:ext cx="1219200" cy="369332"/>
          </a:xfrm>
          <a:prstGeom prst="rect">
            <a:avLst/>
          </a:prstGeom>
          <a:noFill/>
        </p:spPr>
        <p:txBody>
          <a:bodyPr wrap="square" rtlCol="0">
            <a:spAutoFit/>
          </a:bodyPr>
          <a:lstStyle/>
          <a:p>
            <a:r>
              <a:rPr lang="en-US" b="1" dirty="0">
                <a:solidFill>
                  <a:schemeClr val="accent1">
                    <a:lumMod val="75000"/>
                  </a:schemeClr>
                </a:solidFill>
              </a:rPr>
              <a:t>LHS</a:t>
            </a:r>
          </a:p>
        </p:txBody>
      </p:sp>
      <p:sp>
        <p:nvSpPr>
          <p:cNvPr id="15" name="TextBox 14"/>
          <p:cNvSpPr txBox="1"/>
          <p:nvPr/>
        </p:nvSpPr>
        <p:spPr>
          <a:xfrm>
            <a:off x="6477000" y="3962400"/>
            <a:ext cx="1219200" cy="369332"/>
          </a:xfrm>
          <a:prstGeom prst="rect">
            <a:avLst/>
          </a:prstGeom>
          <a:noFill/>
        </p:spPr>
        <p:txBody>
          <a:bodyPr wrap="square" rtlCol="0">
            <a:spAutoFit/>
          </a:bodyPr>
          <a:lstStyle/>
          <a:p>
            <a:r>
              <a:rPr lang="en-US" b="1" dirty="0">
                <a:solidFill>
                  <a:schemeClr val="accent1">
                    <a:lumMod val="75000"/>
                  </a:schemeClr>
                </a:solidFill>
              </a:rPr>
              <a:t>Halton</a:t>
            </a:r>
          </a:p>
        </p:txBody>
      </p:sp>
      <p:sp>
        <p:nvSpPr>
          <p:cNvPr id="16" name="TextBox 15"/>
          <p:cNvSpPr txBox="1"/>
          <p:nvPr/>
        </p:nvSpPr>
        <p:spPr>
          <a:xfrm>
            <a:off x="7239000" y="5345668"/>
            <a:ext cx="2057400" cy="369332"/>
          </a:xfrm>
          <a:prstGeom prst="rect">
            <a:avLst/>
          </a:prstGeom>
          <a:noFill/>
        </p:spPr>
        <p:txBody>
          <a:bodyPr wrap="square" rtlCol="0">
            <a:spAutoFit/>
          </a:bodyPr>
          <a:lstStyle/>
          <a:p>
            <a:r>
              <a:rPr lang="en-US" b="1" dirty="0">
                <a:solidFill>
                  <a:schemeClr val="accent1">
                    <a:lumMod val="75000"/>
                  </a:schemeClr>
                </a:solidFill>
              </a:rPr>
              <a:t>Sobol</a:t>
            </a:r>
          </a:p>
        </p:txBody>
      </p:sp>
      <p:sp>
        <p:nvSpPr>
          <p:cNvPr id="17" name="TextBox 16"/>
          <p:cNvSpPr txBox="1"/>
          <p:nvPr/>
        </p:nvSpPr>
        <p:spPr>
          <a:xfrm>
            <a:off x="228600" y="4495800"/>
            <a:ext cx="2743200" cy="1785104"/>
          </a:xfrm>
          <a:prstGeom prst="rect">
            <a:avLst/>
          </a:prstGeom>
          <a:solidFill>
            <a:schemeClr val="accent1"/>
          </a:solidFill>
        </p:spPr>
        <p:txBody>
          <a:bodyPr wrap="square" rtlCol="0">
            <a:spAutoFit/>
          </a:bodyPr>
          <a:lstStyle/>
          <a:p>
            <a:pPr algn="ctr"/>
            <a:r>
              <a:rPr lang="en-US" sz="2200" b="1" dirty="0">
                <a:solidFill>
                  <a:schemeClr val="bg1"/>
                </a:solidFill>
              </a:rPr>
              <a:t>Displacement comparison between analytical and approximated solution</a:t>
            </a:r>
          </a:p>
        </p:txBody>
      </p:sp>
      <p:pic>
        <p:nvPicPr>
          <p:cNvPr id="9218" name="Picture 2"/>
          <p:cNvPicPr>
            <a:picLocks noChangeAspect="1" noChangeArrowheads="1"/>
          </p:cNvPicPr>
          <p:nvPr/>
        </p:nvPicPr>
        <p:blipFill>
          <a:blip r:embed="rId8" cstate="print"/>
          <a:srcRect l="8824" r="5882"/>
          <a:stretch>
            <a:fillRect/>
          </a:stretch>
        </p:blipFill>
        <p:spPr bwMode="auto">
          <a:xfrm>
            <a:off x="381000" y="1752600"/>
            <a:ext cx="3962400" cy="2349993"/>
          </a:xfrm>
          <a:prstGeom prst="rect">
            <a:avLst/>
          </a:prstGeom>
          <a:noFill/>
          <a:ln w="9525">
            <a:noFill/>
            <a:miter lim="800000"/>
            <a:headEnd/>
            <a:tailEnd/>
          </a:ln>
        </p:spPr>
      </p:pic>
      <p:pic>
        <p:nvPicPr>
          <p:cNvPr id="9219" name="Picture 3"/>
          <p:cNvPicPr>
            <a:picLocks noChangeAspect="1" noChangeArrowheads="1"/>
          </p:cNvPicPr>
          <p:nvPr/>
        </p:nvPicPr>
        <p:blipFill>
          <a:blip r:embed="rId9" cstate="print"/>
          <a:srcRect l="8696" r="7246"/>
          <a:stretch>
            <a:fillRect/>
          </a:stretch>
        </p:blipFill>
        <p:spPr bwMode="auto">
          <a:xfrm>
            <a:off x="4648200" y="1745762"/>
            <a:ext cx="4191000" cy="2292838"/>
          </a:xfrm>
          <a:prstGeom prst="rect">
            <a:avLst/>
          </a:prstGeom>
          <a:noFill/>
          <a:ln w="9525">
            <a:noFill/>
            <a:miter lim="800000"/>
            <a:headEnd/>
            <a:tailEnd/>
          </a:ln>
        </p:spPr>
      </p:pic>
      <p:pic>
        <p:nvPicPr>
          <p:cNvPr id="9220" name="Picture 4"/>
          <p:cNvPicPr>
            <a:picLocks noChangeAspect="1" noChangeArrowheads="1"/>
          </p:cNvPicPr>
          <p:nvPr/>
        </p:nvPicPr>
        <p:blipFill>
          <a:blip r:embed="rId10" cstate="print"/>
          <a:srcRect l="8617" r="8016"/>
          <a:stretch>
            <a:fillRect/>
          </a:stretch>
        </p:blipFill>
        <p:spPr bwMode="auto">
          <a:xfrm>
            <a:off x="3124200" y="4267200"/>
            <a:ext cx="3962400" cy="2404323"/>
          </a:xfrm>
          <a:prstGeom prst="rect">
            <a:avLst/>
          </a:prstGeom>
          <a:noFill/>
          <a:ln w="9525">
            <a:noFill/>
            <a:miter lim="800000"/>
            <a:headEnd/>
            <a:tailEnd/>
          </a:ln>
        </p:spPr>
      </p:pic>
      <p:sp>
        <p:nvSpPr>
          <p:cNvPr id="18" name="Footer Placeholder 17"/>
          <p:cNvSpPr>
            <a:spLocks noGrp="1"/>
          </p:cNvSpPr>
          <p:nvPr>
            <p:ph type="ftr" sz="quarter" idx="11"/>
          </p:nvPr>
        </p:nvSpPr>
        <p:spPr>
          <a:xfrm>
            <a:off x="4343400" y="6400800"/>
            <a:ext cx="3962400" cy="457200"/>
          </a:xfrm>
        </p:spPr>
        <p:txBody>
          <a:bodyPr/>
          <a:lstStyle/>
          <a:p>
            <a:r>
              <a:rPr lang="en-US"/>
              <a:t>Ref-[1]</a:t>
            </a:r>
            <a:endParaRPr lang="en-US" dirty="0"/>
          </a:p>
        </p:txBody>
      </p:sp>
      <p:sp>
        <p:nvSpPr>
          <p:cNvPr id="20" name="Date Placeholder 4">
            <a:extLst>
              <a:ext uri="{FF2B5EF4-FFF2-40B4-BE49-F238E27FC236}">
                <a16:creationId xmlns:a16="http://schemas.microsoft.com/office/drawing/2014/main" id="{0F409A18-0E5F-4827-BB66-6FD269580E8B}"/>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Effect transition="in" filter="blinds(horizontal)">
                                      <p:cBhvr>
                                        <p:cTn id="10" dur="500"/>
                                        <p:tgtEl>
                                          <p:spTgt spid="921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nodeType="withEffect">
                                  <p:stCondLst>
                                    <p:cond delay="0"/>
                                  </p:stCondLst>
                                  <p:childTnLst>
                                    <p:set>
                                      <p:cBhvr>
                                        <p:cTn id="15" dur="1" fill="hold">
                                          <p:stCondLst>
                                            <p:cond delay="0"/>
                                          </p:stCondLst>
                                        </p:cTn>
                                        <p:tgtEl>
                                          <p:spTgt spid="9219"/>
                                        </p:tgtEl>
                                        <p:attrNameLst>
                                          <p:attrName>style.visibility</p:attrName>
                                        </p:attrNameLst>
                                      </p:cBhvr>
                                      <p:to>
                                        <p:strVal val="visible"/>
                                      </p:to>
                                    </p:set>
                                    <p:animEffect transition="in" filter="blinds(horizontal)">
                                      <p:cBhvr>
                                        <p:cTn id="16" dur="500"/>
                                        <p:tgtEl>
                                          <p:spTgt spid="921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par>
                                <p:cTn id="20" presetID="3" presetClass="entr" presetSubtype="10" fill="hold" nodeType="withEffect">
                                  <p:stCondLst>
                                    <p:cond delay="0"/>
                                  </p:stCondLst>
                                  <p:childTnLst>
                                    <p:set>
                                      <p:cBhvr>
                                        <p:cTn id="21" dur="1" fill="hold">
                                          <p:stCondLst>
                                            <p:cond delay="0"/>
                                          </p:stCondLst>
                                        </p:cTn>
                                        <p:tgtEl>
                                          <p:spTgt spid="9220"/>
                                        </p:tgtEl>
                                        <p:attrNameLst>
                                          <p:attrName>style.visibility</p:attrName>
                                        </p:attrNameLst>
                                      </p:cBhvr>
                                      <p:to>
                                        <p:strVal val="visible"/>
                                      </p:to>
                                    </p:set>
                                    <p:animEffect transition="in" filter="blinds(horizontal)">
                                      <p:cBhvr>
                                        <p:cTn id="22" dur="500"/>
                                        <p:tgtEl>
                                          <p:spTgt spid="9220"/>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52400" y="-381000"/>
            <a:ext cx="7772400" cy="1143000"/>
          </a:xfrm>
        </p:spPr>
        <p:txBody>
          <a:bodyPr>
            <a:normAutofit/>
          </a:bodyPr>
          <a:lstStyle/>
          <a:p>
            <a:r>
              <a:rPr lang="en-US" b="1" dirty="0"/>
              <a:t>Proposed</a:t>
            </a:r>
            <a:r>
              <a:rPr lang="en-US" dirty="0"/>
              <a:t> </a:t>
            </a:r>
            <a:r>
              <a:rPr lang="en-US" b="1" dirty="0"/>
              <a:t>Work Done</a:t>
            </a:r>
            <a:endParaRPr lang="en-US" sz="4400" b="1" dirty="0"/>
          </a:p>
        </p:txBody>
      </p:sp>
      <p:sp>
        <p:nvSpPr>
          <p:cNvPr id="6" name="Slide Number Placeholder 5"/>
          <p:cNvSpPr>
            <a:spLocks noGrp="1"/>
          </p:cNvSpPr>
          <p:nvPr>
            <p:ph type="sldNum" sz="quarter" idx="12"/>
          </p:nvPr>
        </p:nvSpPr>
        <p:spPr/>
        <p:txBody>
          <a:bodyPr/>
          <a:lstStyle/>
          <a:p>
            <a:fld id="{A0090995-E9AE-4D55-BBC7-F1DFD05DA4E7}" type="slidenum">
              <a:rPr lang="en-US" smtClean="0"/>
              <a:t>32</a:t>
            </a:fld>
            <a:endParaRPr lang="en-US"/>
          </a:p>
        </p:txBody>
      </p:sp>
      <p:sp>
        <p:nvSpPr>
          <p:cNvPr id="8" name="Text Placeholder 7"/>
          <p:cNvSpPr>
            <a:spLocks noGrp="1"/>
          </p:cNvSpPr>
          <p:nvPr>
            <p:ph type="body" idx="4294967295"/>
          </p:nvPr>
        </p:nvSpPr>
        <p:spPr>
          <a:xfrm>
            <a:off x="533400" y="2209800"/>
            <a:ext cx="7620000" cy="5486400"/>
          </a:xfrm>
        </p:spPr>
        <p:txBody>
          <a:bodyPr>
            <a:normAutofit/>
          </a:bodyPr>
          <a:lstStyle/>
          <a:p>
            <a:pPr algn="just">
              <a:buNone/>
            </a:pPr>
            <a:endParaRPr lang="en-US" sz="1800" dirty="0"/>
          </a:p>
          <a:p>
            <a:pPr algn="just">
              <a:buNone/>
            </a:pPr>
            <a:endParaRPr lang="en-US" sz="1800" dirty="0"/>
          </a:p>
          <a:p>
            <a:pPr algn="just">
              <a:buNone/>
            </a:pPr>
            <a:r>
              <a:rPr lang="en-US" sz="1800" dirty="0"/>
              <a:t>	</a:t>
            </a:r>
          </a:p>
          <a:p>
            <a:pPr algn="just">
              <a:buNone/>
            </a:pPr>
            <a:endParaRPr lang="en-US" sz="1800" dirty="0"/>
          </a:p>
          <a:p>
            <a:pPr algn="just">
              <a:buNone/>
            </a:pPr>
            <a:endParaRPr lang="en-US" sz="2800" b="1" dirty="0">
              <a:solidFill>
                <a:schemeClr val="accent1">
                  <a:lumMod val="75000"/>
                </a:schemeClr>
              </a:solidFill>
            </a:endParaRPr>
          </a:p>
        </p:txBody>
      </p:sp>
      <p:sp>
        <p:nvSpPr>
          <p:cNvPr id="13" name="TextBox 12"/>
          <p:cNvSpPr txBox="1"/>
          <p:nvPr/>
        </p:nvSpPr>
        <p:spPr>
          <a:xfrm>
            <a:off x="5486400" y="3821668"/>
            <a:ext cx="1219200" cy="369332"/>
          </a:xfrm>
          <a:prstGeom prst="rect">
            <a:avLst/>
          </a:prstGeom>
          <a:noFill/>
        </p:spPr>
        <p:txBody>
          <a:bodyPr wrap="square" rtlCol="0">
            <a:spAutoFit/>
          </a:bodyPr>
          <a:lstStyle/>
          <a:p>
            <a:r>
              <a:rPr lang="en-US" b="1" dirty="0">
                <a:solidFill>
                  <a:schemeClr val="accent1">
                    <a:lumMod val="75000"/>
                  </a:schemeClr>
                </a:solidFill>
              </a:rPr>
              <a:t>LHS</a:t>
            </a:r>
          </a:p>
        </p:txBody>
      </p:sp>
      <p:sp>
        <p:nvSpPr>
          <p:cNvPr id="15" name="TextBox 14"/>
          <p:cNvSpPr txBox="1"/>
          <p:nvPr/>
        </p:nvSpPr>
        <p:spPr>
          <a:xfrm>
            <a:off x="5334000" y="6324600"/>
            <a:ext cx="2057400" cy="369332"/>
          </a:xfrm>
          <a:prstGeom prst="rect">
            <a:avLst/>
          </a:prstGeom>
          <a:noFill/>
        </p:spPr>
        <p:txBody>
          <a:bodyPr wrap="square" rtlCol="0">
            <a:spAutoFit/>
          </a:bodyPr>
          <a:lstStyle/>
          <a:p>
            <a:r>
              <a:rPr lang="en-US" b="1" dirty="0">
                <a:solidFill>
                  <a:schemeClr val="accent1">
                    <a:lumMod val="75000"/>
                  </a:schemeClr>
                </a:solidFill>
              </a:rPr>
              <a:t>Sobol sampling</a:t>
            </a:r>
          </a:p>
        </p:txBody>
      </p:sp>
      <p:sp>
        <p:nvSpPr>
          <p:cNvPr id="21" name="TextBox 20"/>
          <p:cNvSpPr txBox="1"/>
          <p:nvPr/>
        </p:nvSpPr>
        <p:spPr>
          <a:xfrm>
            <a:off x="381000" y="2718137"/>
            <a:ext cx="2743200" cy="1015663"/>
          </a:xfrm>
          <a:prstGeom prst="rect">
            <a:avLst/>
          </a:prstGeom>
          <a:solidFill>
            <a:schemeClr val="accent1"/>
          </a:solidFill>
        </p:spPr>
        <p:txBody>
          <a:bodyPr wrap="square" rtlCol="0">
            <a:spAutoFit/>
          </a:bodyPr>
          <a:lstStyle/>
          <a:p>
            <a:r>
              <a:rPr lang="en-US" sz="2000" b="1" dirty="0">
                <a:solidFill>
                  <a:schemeClr val="bg1"/>
                </a:solidFill>
              </a:rPr>
              <a:t>Occurrence frequency distribution of error norm</a:t>
            </a:r>
          </a:p>
        </p:txBody>
      </p:sp>
      <p:graphicFrame>
        <p:nvGraphicFramePr>
          <p:cNvPr id="23" name="Content Placeholder 13"/>
          <p:cNvGraphicFramePr>
            <a:graphicFrameLocks/>
          </p:cNvGraphicFramePr>
          <p:nvPr/>
        </p:nvGraphicFramePr>
        <p:xfrm>
          <a:off x="533400" y="685800"/>
          <a:ext cx="7772400" cy="91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42" name="Picture 2"/>
          <p:cNvPicPr>
            <a:picLocks noChangeAspect="1" noChangeArrowheads="1"/>
          </p:cNvPicPr>
          <p:nvPr/>
        </p:nvPicPr>
        <p:blipFill>
          <a:blip r:embed="rId8" cstate="print"/>
          <a:srcRect l="6867" r="6423"/>
          <a:stretch>
            <a:fillRect/>
          </a:stretch>
        </p:blipFill>
        <p:spPr bwMode="auto">
          <a:xfrm>
            <a:off x="3581400" y="1597501"/>
            <a:ext cx="5105400" cy="2288699"/>
          </a:xfrm>
          <a:prstGeom prst="rect">
            <a:avLst/>
          </a:prstGeom>
          <a:noFill/>
          <a:ln w="9525">
            <a:noFill/>
            <a:miter lim="800000"/>
            <a:headEnd/>
            <a:tailEnd/>
          </a:ln>
        </p:spPr>
      </p:pic>
      <p:pic>
        <p:nvPicPr>
          <p:cNvPr id="10243" name="Picture 3"/>
          <p:cNvPicPr>
            <a:picLocks noChangeAspect="1" noChangeArrowheads="1"/>
          </p:cNvPicPr>
          <p:nvPr/>
        </p:nvPicPr>
        <p:blipFill>
          <a:blip r:embed="rId9" cstate="print"/>
          <a:srcRect l="8791" r="7692"/>
          <a:stretch>
            <a:fillRect/>
          </a:stretch>
        </p:blipFill>
        <p:spPr bwMode="auto">
          <a:xfrm>
            <a:off x="3900950" y="4114801"/>
            <a:ext cx="4633450" cy="2209799"/>
          </a:xfrm>
          <a:prstGeom prst="rect">
            <a:avLst/>
          </a:prstGeom>
          <a:noFill/>
          <a:ln w="9525">
            <a:noFill/>
            <a:miter lim="800000"/>
            <a:headEnd/>
            <a:tailEnd/>
          </a:ln>
        </p:spPr>
      </p:pic>
      <p:sp>
        <p:nvSpPr>
          <p:cNvPr id="16" name="Footer Placeholder 15"/>
          <p:cNvSpPr>
            <a:spLocks noGrp="1"/>
          </p:cNvSpPr>
          <p:nvPr>
            <p:ph type="ftr" sz="quarter" idx="11"/>
          </p:nvPr>
        </p:nvSpPr>
        <p:spPr>
          <a:xfrm>
            <a:off x="4343400" y="6400800"/>
            <a:ext cx="3962400" cy="457200"/>
          </a:xfrm>
        </p:spPr>
        <p:txBody>
          <a:bodyPr/>
          <a:lstStyle/>
          <a:p>
            <a:r>
              <a:rPr lang="en-US"/>
              <a:t>Ref-[1]</a:t>
            </a:r>
            <a:endParaRPr lang="en-US" dirty="0"/>
          </a:p>
        </p:txBody>
      </p:sp>
      <p:sp>
        <p:nvSpPr>
          <p:cNvPr id="14" name="Date Placeholder 4">
            <a:extLst>
              <a:ext uri="{FF2B5EF4-FFF2-40B4-BE49-F238E27FC236}">
                <a16:creationId xmlns:a16="http://schemas.microsoft.com/office/drawing/2014/main" id="{8B46CFA0-BDAF-4FA1-8293-D398CB560DE9}"/>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52400" y="-381000"/>
            <a:ext cx="7772400" cy="1143000"/>
          </a:xfrm>
        </p:spPr>
        <p:txBody>
          <a:bodyPr>
            <a:normAutofit/>
          </a:bodyPr>
          <a:lstStyle/>
          <a:p>
            <a:r>
              <a:rPr lang="en-US" b="1" dirty="0"/>
              <a:t>Proposed</a:t>
            </a:r>
            <a:r>
              <a:rPr lang="en-US" dirty="0"/>
              <a:t> </a:t>
            </a:r>
            <a:r>
              <a:rPr lang="en-US" b="1" dirty="0"/>
              <a:t>Work Done</a:t>
            </a:r>
            <a:endParaRPr lang="en-US" sz="4400" b="1" dirty="0"/>
          </a:p>
        </p:txBody>
      </p:sp>
      <p:sp>
        <p:nvSpPr>
          <p:cNvPr id="6" name="Slide Number Placeholder 5"/>
          <p:cNvSpPr>
            <a:spLocks noGrp="1"/>
          </p:cNvSpPr>
          <p:nvPr>
            <p:ph type="sldNum" sz="quarter" idx="12"/>
          </p:nvPr>
        </p:nvSpPr>
        <p:spPr/>
        <p:txBody>
          <a:bodyPr/>
          <a:lstStyle/>
          <a:p>
            <a:fld id="{A0090995-E9AE-4D55-BBC7-F1DFD05DA4E7}" type="slidenum">
              <a:rPr lang="en-US" smtClean="0"/>
              <a:t>33</a:t>
            </a:fld>
            <a:endParaRPr lang="en-US"/>
          </a:p>
        </p:txBody>
      </p:sp>
      <p:graphicFrame>
        <p:nvGraphicFramePr>
          <p:cNvPr id="14" name="Content Placeholder 13"/>
          <p:cNvGraphicFramePr>
            <a:graphicFrameLocks noGrp="1"/>
          </p:cNvGraphicFramePr>
          <p:nvPr>
            <p:ph sz="quarter" idx="1"/>
          </p:nvPr>
        </p:nvGraphicFramePr>
        <p:xfrm>
          <a:off x="533400" y="685800"/>
          <a:ext cx="77724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7"/>
          <p:cNvSpPr>
            <a:spLocks noGrp="1"/>
          </p:cNvSpPr>
          <p:nvPr>
            <p:ph type="body" idx="4294967295"/>
          </p:nvPr>
        </p:nvSpPr>
        <p:spPr>
          <a:xfrm>
            <a:off x="533400" y="2209800"/>
            <a:ext cx="7620000" cy="5486400"/>
          </a:xfrm>
        </p:spPr>
        <p:txBody>
          <a:bodyPr>
            <a:normAutofit/>
          </a:bodyPr>
          <a:lstStyle/>
          <a:p>
            <a:pPr algn="just">
              <a:buNone/>
            </a:pPr>
            <a:endParaRPr lang="en-US" sz="1800" dirty="0"/>
          </a:p>
          <a:p>
            <a:pPr algn="just">
              <a:buNone/>
            </a:pPr>
            <a:endParaRPr lang="en-US" sz="1800" dirty="0"/>
          </a:p>
          <a:p>
            <a:pPr algn="just">
              <a:buNone/>
            </a:pPr>
            <a:r>
              <a:rPr lang="en-US" sz="1800" dirty="0"/>
              <a:t>	</a:t>
            </a:r>
          </a:p>
          <a:p>
            <a:pPr algn="just">
              <a:buNone/>
            </a:pPr>
            <a:endParaRPr lang="en-US" sz="1800" dirty="0"/>
          </a:p>
          <a:p>
            <a:pPr algn="just">
              <a:buNone/>
            </a:pPr>
            <a:endParaRPr lang="en-US" sz="2800" b="1" dirty="0">
              <a:solidFill>
                <a:schemeClr val="accent1">
                  <a:lumMod val="75000"/>
                </a:schemeClr>
              </a:solidFill>
            </a:endParaRPr>
          </a:p>
        </p:txBody>
      </p:sp>
      <p:sp>
        <p:nvSpPr>
          <p:cNvPr id="17" name="TextBox 16"/>
          <p:cNvSpPr txBox="1"/>
          <p:nvPr/>
        </p:nvSpPr>
        <p:spPr>
          <a:xfrm>
            <a:off x="1143000" y="1702713"/>
            <a:ext cx="6553200" cy="430887"/>
          </a:xfrm>
          <a:prstGeom prst="rect">
            <a:avLst/>
          </a:prstGeom>
          <a:solidFill>
            <a:schemeClr val="accent1"/>
          </a:solidFill>
        </p:spPr>
        <p:txBody>
          <a:bodyPr wrap="square" rtlCol="0">
            <a:spAutoFit/>
          </a:bodyPr>
          <a:lstStyle/>
          <a:p>
            <a:pPr algn="ctr"/>
            <a:r>
              <a:rPr lang="en-US" sz="2200" b="1" dirty="0">
                <a:solidFill>
                  <a:schemeClr val="bg1"/>
                </a:solidFill>
              </a:rPr>
              <a:t>Another test for nodal distribution (Improved LHS)</a:t>
            </a:r>
          </a:p>
        </p:txBody>
      </p:sp>
      <p:sp>
        <p:nvSpPr>
          <p:cNvPr id="18" name="Footer Placeholder 17"/>
          <p:cNvSpPr>
            <a:spLocks noGrp="1"/>
          </p:cNvSpPr>
          <p:nvPr>
            <p:ph type="ftr" sz="quarter" idx="11"/>
          </p:nvPr>
        </p:nvSpPr>
        <p:spPr>
          <a:xfrm>
            <a:off x="4343400" y="6400800"/>
            <a:ext cx="3962400" cy="457200"/>
          </a:xfrm>
        </p:spPr>
        <p:txBody>
          <a:bodyPr/>
          <a:lstStyle/>
          <a:p>
            <a:r>
              <a:rPr lang="en-US"/>
              <a:t>Ref-[1]</a:t>
            </a:r>
            <a:endParaRPr lang="en-US" dirty="0"/>
          </a:p>
        </p:txBody>
      </p:sp>
      <p:pic>
        <p:nvPicPr>
          <p:cNvPr id="19" name="Picture 18" descr="lhsimp.jpg"/>
          <p:cNvPicPr>
            <a:picLocks noChangeAspect="1"/>
          </p:cNvPicPr>
          <p:nvPr/>
        </p:nvPicPr>
        <p:blipFill>
          <a:blip r:embed="rId8" cstate="print"/>
          <a:srcRect l="9233" r="7670"/>
          <a:stretch>
            <a:fillRect/>
          </a:stretch>
        </p:blipFill>
        <p:spPr>
          <a:xfrm>
            <a:off x="76200" y="2438400"/>
            <a:ext cx="4572000" cy="2783215"/>
          </a:xfrm>
          <a:prstGeom prst="rect">
            <a:avLst/>
          </a:prstGeom>
        </p:spPr>
      </p:pic>
      <p:pic>
        <p:nvPicPr>
          <p:cNvPr id="20" name="Picture 19" descr="implhsdisp.jpg"/>
          <p:cNvPicPr>
            <a:picLocks noChangeAspect="1"/>
          </p:cNvPicPr>
          <p:nvPr/>
        </p:nvPicPr>
        <p:blipFill>
          <a:blip r:embed="rId9" cstate="print"/>
          <a:srcRect l="8333" r="7500"/>
          <a:stretch>
            <a:fillRect/>
          </a:stretch>
        </p:blipFill>
        <p:spPr>
          <a:xfrm>
            <a:off x="4724400" y="2590800"/>
            <a:ext cx="4101670" cy="2465176"/>
          </a:xfrm>
          <a:prstGeom prst="rect">
            <a:avLst/>
          </a:prstGeom>
        </p:spPr>
      </p:pic>
      <p:sp>
        <p:nvSpPr>
          <p:cNvPr id="21" name="TextBox 20"/>
          <p:cNvSpPr txBox="1"/>
          <p:nvPr/>
        </p:nvSpPr>
        <p:spPr>
          <a:xfrm>
            <a:off x="1447800" y="5029200"/>
            <a:ext cx="1371600" cy="646331"/>
          </a:xfrm>
          <a:prstGeom prst="rect">
            <a:avLst/>
          </a:prstGeom>
          <a:noFill/>
        </p:spPr>
        <p:txBody>
          <a:bodyPr wrap="square" rtlCol="0">
            <a:spAutoFit/>
          </a:bodyPr>
          <a:lstStyle/>
          <a:p>
            <a:pPr algn="ctr"/>
            <a:r>
              <a:rPr lang="en-US" b="1" dirty="0">
                <a:solidFill>
                  <a:schemeClr val="accent1">
                    <a:lumMod val="50000"/>
                  </a:schemeClr>
                </a:solidFill>
              </a:rPr>
              <a:t>Nodal distribution</a:t>
            </a:r>
          </a:p>
        </p:txBody>
      </p:sp>
      <p:sp>
        <p:nvSpPr>
          <p:cNvPr id="22" name="TextBox 21"/>
          <p:cNvSpPr txBox="1"/>
          <p:nvPr/>
        </p:nvSpPr>
        <p:spPr>
          <a:xfrm>
            <a:off x="6096000" y="4992469"/>
            <a:ext cx="1676400" cy="646331"/>
          </a:xfrm>
          <a:prstGeom prst="rect">
            <a:avLst/>
          </a:prstGeom>
          <a:noFill/>
        </p:spPr>
        <p:txBody>
          <a:bodyPr wrap="square" rtlCol="0">
            <a:spAutoFit/>
          </a:bodyPr>
          <a:lstStyle/>
          <a:p>
            <a:pPr algn="ctr"/>
            <a:r>
              <a:rPr lang="en-US" b="1" dirty="0">
                <a:solidFill>
                  <a:schemeClr val="accent1">
                    <a:lumMod val="50000"/>
                  </a:schemeClr>
                </a:solidFill>
              </a:rPr>
              <a:t>Displacement comparison</a:t>
            </a:r>
          </a:p>
        </p:txBody>
      </p:sp>
      <p:sp>
        <p:nvSpPr>
          <p:cNvPr id="13" name="Date Placeholder 4">
            <a:extLst>
              <a:ext uri="{FF2B5EF4-FFF2-40B4-BE49-F238E27FC236}">
                <a16:creationId xmlns:a16="http://schemas.microsoft.com/office/drawing/2014/main" id="{1D83D561-6158-47B3-B4F7-0BB2982E6EA5}"/>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par>
                                <p:cTn id="11" presetID="3" presetClass="entr" presetSubtype="1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linds(horizontal)">
                                      <p:cBhvr>
                                        <p:cTn id="13" dur="500"/>
                                        <p:tgtEl>
                                          <p:spTgt spid="2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linds(horizontal)">
                                      <p:cBhvr>
                                        <p:cTn id="16" dur="500"/>
                                        <p:tgtEl>
                                          <p:spTgt spid="2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blinds(horizontal)">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52400" y="-381000"/>
            <a:ext cx="7772400" cy="1143000"/>
          </a:xfrm>
        </p:spPr>
        <p:txBody>
          <a:bodyPr>
            <a:normAutofit/>
          </a:bodyPr>
          <a:lstStyle/>
          <a:p>
            <a:r>
              <a:rPr lang="en-US" b="1" dirty="0"/>
              <a:t>Proposed</a:t>
            </a:r>
            <a:r>
              <a:rPr lang="en-US" dirty="0"/>
              <a:t> </a:t>
            </a:r>
            <a:r>
              <a:rPr lang="en-US" b="1" dirty="0"/>
              <a:t>Work Done</a:t>
            </a:r>
            <a:endParaRPr lang="en-US" sz="4400" b="1" dirty="0"/>
          </a:p>
        </p:txBody>
      </p:sp>
      <p:sp>
        <p:nvSpPr>
          <p:cNvPr id="6" name="Slide Number Placeholder 5"/>
          <p:cNvSpPr>
            <a:spLocks noGrp="1"/>
          </p:cNvSpPr>
          <p:nvPr>
            <p:ph type="sldNum" sz="quarter" idx="12"/>
          </p:nvPr>
        </p:nvSpPr>
        <p:spPr/>
        <p:txBody>
          <a:bodyPr/>
          <a:lstStyle/>
          <a:p>
            <a:fld id="{A0090995-E9AE-4D55-BBC7-F1DFD05DA4E7}" type="slidenum">
              <a:rPr lang="en-US" smtClean="0"/>
              <a:t>34</a:t>
            </a:fld>
            <a:endParaRPr lang="en-US"/>
          </a:p>
        </p:txBody>
      </p:sp>
      <p:graphicFrame>
        <p:nvGraphicFramePr>
          <p:cNvPr id="14" name="Content Placeholder 13"/>
          <p:cNvGraphicFramePr>
            <a:graphicFrameLocks noGrp="1"/>
          </p:cNvGraphicFramePr>
          <p:nvPr>
            <p:ph sz="quarter" idx="1"/>
          </p:nvPr>
        </p:nvGraphicFramePr>
        <p:xfrm>
          <a:off x="533400" y="914400"/>
          <a:ext cx="77724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7"/>
          <p:cNvSpPr>
            <a:spLocks noGrp="1"/>
          </p:cNvSpPr>
          <p:nvPr>
            <p:ph type="body" idx="4294967295"/>
          </p:nvPr>
        </p:nvSpPr>
        <p:spPr>
          <a:xfrm>
            <a:off x="533400" y="2209800"/>
            <a:ext cx="7620000" cy="5486400"/>
          </a:xfrm>
        </p:spPr>
        <p:txBody>
          <a:bodyPr>
            <a:normAutofit/>
          </a:bodyPr>
          <a:lstStyle/>
          <a:p>
            <a:pPr algn="just">
              <a:buNone/>
            </a:pPr>
            <a:endParaRPr lang="en-US" sz="1800" dirty="0"/>
          </a:p>
          <a:p>
            <a:pPr algn="just">
              <a:buNone/>
            </a:pPr>
            <a:endParaRPr lang="en-US" sz="1800" dirty="0"/>
          </a:p>
          <a:p>
            <a:pPr algn="just">
              <a:buNone/>
            </a:pPr>
            <a:r>
              <a:rPr lang="en-US" sz="1800" dirty="0"/>
              <a:t>	</a:t>
            </a:r>
          </a:p>
          <a:p>
            <a:pPr algn="just">
              <a:buNone/>
            </a:pPr>
            <a:endParaRPr lang="en-US" sz="1800" dirty="0"/>
          </a:p>
          <a:p>
            <a:pPr algn="just">
              <a:buNone/>
            </a:pPr>
            <a:endParaRPr lang="en-US" sz="2800" b="1" dirty="0">
              <a:solidFill>
                <a:schemeClr val="accent1">
                  <a:lumMod val="75000"/>
                </a:schemeClr>
              </a:solidFill>
            </a:endParaRPr>
          </a:p>
        </p:txBody>
      </p:sp>
      <p:graphicFrame>
        <p:nvGraphicFramePr>
          <p:cNvPr id="15" name="Table 14"/>
          <p:cNvGraphicFramePr>
            <a:graphicFrameLocks noGrp="1"/>
          </p:cNvGraphicFramePr>
          <p:nvPr/>
        </p:nvGraphicFramePr>
        <p:xfrm>
          <a:off x="1524000" y="2311401"/>
          <a:ext cx="6172200" cy="3522132"/>
        </p:xfrm>
        <a:graphic>
          <a:graphicData uri="http://schemas.openxmlformats.org/drawingml/2006/table">
            <a:tbl>
              <a:tblPr firstRow="1" bandRow="1">
                <a:tableStyleId>{5C22544A-7EE6-4342-B048-85BDC9FD1C3A}</a:tableStyleId>
              </a:tblPr>
              <a:tblGrid>
                <a:gridCol w="3086100">
                  <a:extLst>
                    <a:ext uri="{9D8B030D-6E8A-4147-A177-3AD203B41FA5}">
                      <a16:colId xmlns:a16="http://schemas.microsoft.com/office/drawing/2014/main" val="20000"/>
                    </a:ext>
                  </a:extLst>
                </a:gridCol>
                <a:gridCol w="3086100">
                  <a:extLst>
                    <a:ext uri="{9D8B030D-6E8A-4147-A177-3AD203B41FA5}">
                      <a16:colId xmlns:a16="http://schemas.microsoft.com/office/drawing/2014/main" val="20001"/>
                    </a:ext>
                  </a:extLst>
                </a:gridCol>
              </a:tblGrid>
              <a:tr h="880533">
                <a:tc>
                  <a:txBody>
                    <a:bodyPr/>
                    <a:lstStyle/>
                    <a:p>
                      <a:r>
                        <a:rPr lang="en-US" sz="2800" dirty="0"/>
                        <a:t>Nodal</a:t>
                      </a:r>
                      <a:r>
                        <a:rPr lang="en-US" sz="2800" baseline="0" dirty="0"/>
                        <a:t> Distribution</a:t>
                      </a:r>
                      <a:endParaRPr lang="en-US" sz="2800" dirty="0"/>
                    </a:p>
                  </a:txBody>
                  <a:tcPr/>
                </a:tc>
                <a:tc>
                  <a:txBody>
                    <a:bodyPr/>
                    <a:lstStyle/>
                    <a:p>
                      <a:r>
                        <a:rPr lang="en-US" sz="2800" dirty="0"/>
                        <a:t>Error norm value</a:t>
                      </a:r>
                    </a:p>
                  </a:txBody>
                  <a:tcPr/>
                </a:tc>
                <a:extLst>
                  <a:ext uri="{0D108BD9-81ED-4DB2-BD59-A6C34878D82A}">
                    <a16:rowId xmlns:a16="http://schemas.microsoft.com/office/drawing/2014/main" val="10000"/>
                  </a:ext>
                </a:extLst>
              </a:tr>
              <a:tr h="880533">
                <a:tc>
                  <a:txBody>
                    <a:bodyPr/>
                    <a:lstStyle/>
                    <a:p>
                      <a:r>
                        <a:rPr lang="en-US" sz="2800" dirty="0"/>
                        <a:t>LHS</a:t>
                      </a:r>
                    </a:p>
                  </a:txBody>
                  <a:tcPr/>
                </a:tc>
                <a:tc>
                  <a:txBody>
                    <a:bodyPr/>
                    <a:lstStyle/>
                    <a:p>
                      <a:r>
                        <a:rPr kumimoji="0" lang="en-US" sz="2800" kern="1200" baseline="0" dirty="0">
                          <a:solidFill>
                            <a:schemeClr val="dk1"/>
                          </a:solidFill>
                          <a:latin typeface="+mn-lt"/>
                          <a:ea typeface="+mn-ea"/>
                          <a:cs typeface="+mn-cs"/>
                        </a:rPr>
                        <a:t>0.4592</a:t>
                      </a:r>
                    </a:p>
                  </a:txBody>
                  <a:tcPr/>
                </a:tc>
                <a:extLst>
                  <a:ext uri="{0D108BD9-81ED-4DB2-BD59-A6C34878D82A}">
                    <a16:rowId xmlns:a16="http://schemas.microsoft.com/office/drawing/2014/main" val="10001"/>
                  </a:ext>
                </a:extLst>
              </a:tr>
              <a:tr h="880533">
                <a:tc>
                  <a:txBody>
                    <a:bodyPr/>
                    <a:lstStyle/>
                    <a:p>
                      <a:r>
                        <a:rPr lang="en-US" sz="2800" dirty="0"/>
                        <a:t>Halton</a:t>
                      </a:r>
                      <a:r>
                        <a:rPr lang="en-US" sz="2800" baseline="0" dirty="0"/>
                        <a:t> Sampling</a:t>
                      </a:r>
                      <a:endParaRPr lang="en-US" sz="2800" dirty="0"/>
                    </a:p>
                  </a:txBody>
                  <a:tcPr/>
                </a:tc>
                <a:tc>
                  <a:txBody>
                    <a:bodyPr/>
                    <a:lstStyle/>
                    <a:p>
                      <a:r>
                        <a:rPr lang="en-US" sz="2800" dirty="0"/>
                        <a:t>0.3674</a:t>
                      </a:r>
                    </a:p>
                  </a:txBody>
                  <a:tcPr/>
                </a:tc>
                <a:extLst>
                  <a:ext uri="{0D108BD9-81ED-4DB2-BD59-A6C34878D82A}">
                    <a16:rowId xmlns:a16="http://schemas.microsoft.com/office/drawing/2014/main" val="10002"/>
                  </a:ext>
                </a:extLst>
              </a:tr>
              <a:tr h="880533">
                <a:tc>
                  <a:txBody>
                    <a:bodyPr/>
                    <a:lstStyle/>
                    <a:p>
                      <a:r>
                        <a:rPr lang="en-US" sz="2800" dirty="0"/>
                        <a:t>Sobol</a:t>
                      </a:r>
                      <a:r>
                        <a:rPr lang="en-US" sz="2800" baseline="0" dirty="0"/>
                        <a:t> Sampling</a:t>
                      </a:r>
                      <a:endParaRPr lang="en-US" sz="2800" dirty="0"/>
                    </a:p>
                  </a:txBody>
                  <a:tcPr/>
                </a:tc>
                <a:tc>
                  <a:txBody>
                    <a:bodyPr/>
                    <a:lstStyle/>
                    <a:p>
                      <a:r>
                        <a:rPr lang="en-US" sz="2800" dirty="0"/>
                        <a:t>0.4113</a:t>
                      </a:r>
                    </a:p>
                  </a:txBody>
                  <a:tcPr/>
                </a:tc>
                <a:extLst>
                  <a:ext uri="{0D108BD9-81ED-4DB2-BD59-A6C34878D82A}">
                    <a16:rowId xmlns:a16="http://schemas.microsoft.com/office/drawing/2014/main" val="10003"/>
                  </a:ext>
                </a:extLst>
              </a:tr>
            </a:tbl>
          </a:graphicData>
        </a:graphic>
      </p:graphicFrame>
      <p:sp>
        <p:nvSpPr>
          <p:cNvPr id="10" name="Footer Placeholder 9"/>
          <p:cNvSpPr>
            <a:spLocks noGrp="1"/>
          </p:cNvSpPr>
          <p:nvPr>
            <p:ph type="ftr" sz="quarter" idx="11"/>
          </p:nvPr>
        </p:nvSpPr>
        <p:spPr>
          <a:xfrm>
            <a:off x="4343400" y="6400800"/>
            <a:ext cx="3962400" cy="457200"/>
          </a:xfrm>
        </p:spPr>
        <p:txBody>
          <a:bodyPr/>
          <a:lstStyle/>
          <a:p>
            <a:r>
              <a:rPr lang="en-US"/>
              <a:t>Ref-[1,14]</a:t>
            </a:r>
            <a:endParaRPr lang="en-US" dirty="0"/>
          </a:p>
        </p:txBody>
      </p:sp>
      <p:sp>
        <p:nvSpPr>
          <p:cNvPr id="12" name="Date Placeholder 4">
            <a:extLst>
              <a:ext uri="{FF2B5EF4-FFF2-40B4-BE49-F238E27FC236}">
                <a16:creationId xmlns:a16="http://schemas.microsoft.com/office/drawing/2014/main" id="{5ADF213F-38F0-4215-A2C9-611BDCB824FE}"/>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4" name="Slide Number Placeholder 3"/>
          <p:cNvSpPr>
            <a:spLocks noGrp="1"/>
          </p:cNvSpPr>
          <p:nvPr>
            <p:ph type="sldNum" sz="quarter" idx="12"/>
          </p:nvPr>
        </p:nvSpPr>
        <p:spPr/>
        <p:txBody>
          <a:bodyPr/>
          <a:lstStyle/>
          <a:p>
            <a:fld id="{A0090995-E9AE-4D55-BBC7-F1DFD05DA4E7}" type="slidenum">
              <a:rPr lang="en-US" smtClean="0"/>
              <a:t>35</a:t>
            </a:fld>
            <a:endParaRPr lang="en-US"/>
          </a:p>
        </p:txBody>
      </p:sp>
      <p:graphicFrame>
        <p:nvGraphicFramePr>
          <p:cNvPr id="6" name="Content Placeholder 5"/>
          <p:cNvGraphicFramePr>
            <a:graphicFrameLocks noGrp="1"/>
          </p:cNvGraphicFramePr>
          <p:nvPr>
            <p:ph sz="quarter" idx="1"/>
          </p:nvPr>
        </p:nvGraphicFramePr>
        <p:xfrm>
          <a:off x="1066800" y="3916680"/>
          <a:ext cx="6400800" cy="2560320"/>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tblGrid>
              <a:tr h="311331">
                <a:tc>
                  <a:txBody>
                    <a:bodyPr/>
                    <a:lstStyle/>
                    <a:p>
                      <a:r>
                        <a:rPr lang="en-US" sz="1800" dirty="0"/>
                        <a:t>Nodal</a:t>
                      </a:r>
                      <a:r>
                        <a:rPr lang="en-US" sz="1800" baseline="0" dirty="0"/>
                        <a:t> Distribution</a:t>
                      </a:r>
                      <a:endParaRPr lang="en-US" sz="1800" dirty="0"/>
                    </a:p>
                  </a:txBody>
                  <a:tcPr/>
                </a:tc>
                <a:tc>
                  <a:txBody>
                    <a:bodyPr/>
                    <a:lstStyle/>
                    <a:p>
                      <a:r>
                        <a:rPr lang="en-US" sz="1800" dirty="0"/>
                        <a:t>Error norm value</a:t>
                      </a:r>
                    </a:p>
                  </a:txBody>
                  <a:tcPr/>
                </a:tc>
                <a:extLst>
                  <a:ext uri="{0D108BD9-81ED-4DB2-BD59-A6C34878D82A}">
                    <a16:rowId xmlns:a16="http://schemas.microsoft.com/office/drawing/2014/main" val="10000"/>
                  </a:ext>
                </a:extLst>
              </a:tr>
              <a:tr h="311331">
                <a:tc>
                  <a:txBody>
                    <a:bodyPr/>
                    <a:lstStyle/>
                    <a:p>
                      <a:r>
                        <a:rPr lang="en-US" sz="1800" dirty="0"/>
                        <a:t>Uniform</a:t>
                      </a:r>
                    </a:p>
                  </a:txBody>
                  <a:tcPr/>
                </a:tc>
                <a:tc>
                  <a:txBody>
                    <a:bodyPr/>
                    <a:lstStyle/>
                    <a:p>
                      <a:r>
                        <a:rPr kumimoji="0" lang="en-US" sz="1800" kern="1200" baseline="0" dirty="0">
                          <a:solidFill>
                            <a:schemeClr val="dk1"/>
                          </a:solidFill>
                          <a:latin typeface="+mn-lt"/>
                          <a:ea typeface="+mn-ea"/>
                          <a:cs typeface="+mn-cs"/>
                        </a:rPr>
                        <a:t>0.0015</a:t>
                      </a:r>
                    </a:p>
                  </a:txBody>
                  <a:tcPr/>
                </a:tc>
                <a:extLst>
                  <a:ext uri="{0D108BD9-81ED-4DB2-BD59-A6C34878D82A}">
                    <a16:rowId xmlns:a16="http://schemas.microsoft.com/office/drawing/2014/main" val="10001"/>
                  </a:ext>
                </a:extLst>
              </a:tr>
              <a:tr h="311331">
                <a:tc>
                  <a:txBody>
                    <a:bodyPr/>
                    <a:lstStyle/>
                    <a:p>
                      <a:r>
                        <a:rPr lang="en-US" sz="1800" dirty="0"/>
                        <a:t>Random</a:t>
                      </a:r>
                    </a:p>
                  </a:txBody>
                  <a:tcPr/>
                </a:tc>
                <a:tc>
                  <a:txBody>
                    <a:bodyPr/>
                    <a:lstStyle/>
                    <a:p>
                      <a:r>
                        <a:rPr lang="en-US" sz="1800" dirty="0"/>
                        <a:t>0.4543</a:t>
                      </a:r>
                    </a:p>
                  </a:txBody>
                  <a:tcPr/>
                </a:tc>
                <a:extLst>
                  <a:ext uri="{0D108BD9-81ED-4DB2-BD59-A6C34878D82A}">
                    <a16:rowId xmlns:a16="http://schemas.microsoft.com/office/drawing/2014/main" val="10002"/>
                  </a:ext>
                </a:extLst>
              </a:tr>
              <a:tr h="311331">
                <a:tc>
                  <a:txBody>
                    <a:bodyPr/>
                    <a:lstStyle/>
                    <a:p>
                      <a:r>
                        <a:rPr lang="en-US" sz="1800" dirty="0"/>
                        <a:t>Semi-random</a:t>
                      </a:r>
                    </a:p>
                  </a:txBody>
                  <a:tcPr/>
                </a:tc>
                <a:tc>
                  <a:txBody>
                    <a:bodyPr/>
                    <a:lstStyle/>
                    <a:p>
                      <a:r>
                        <a:rPr lang="en-US" sz="1800" dirty="0"/>
                        <a:t>0.0402</a:t>
                      </a:r>
                    </a:p>
                  </a:txBody>
                  <a:tcPr/>
                </a:tc>
                <a:extLst>
                  <a:ext uri="{0D108BD9-81ED-4DB2-BD59-A6C34878D82A}">
                    <a16:rowId xmlns:a16="http://schemas.microsoft.com/office/drawing/2014/main" val="10003"/>
                  </a:ext>
                </a:extLst>
              </a:tr>
              <a:tr h="311331">
                <a:tc>
                  <a:txBody>
                    <a:bodyPr/>
                    <a:lstStyle/>
                    <a:p>
                      <a:r>
                        <a:rPr lang="en-US" sz="1800" dirty="0"/>
                        <a:t>LHS</a:t>
                      </a:r>
                    </a:p>
                  </a:txBody>
                  <a:tcPr/>
                </a:tc>
                <a:tc>
                  <a:txBody>
                    <a:bodyPr/>
                    <a:lstStyle/>
                    <a:p>
                      <a:r>
                        <a:rPr kumimoji="0" lang="en-US" sz="1800" kern="1200" baseline="0" dirty="0">
                          <a:solidFill>
                            <a:schemeClr val="dk1"/>
                          </a:solidFill>
                          <a:latin typeface="+mn-lt"/>
                          <a:ea typeface="+mn-ea"/>
                          <a:cs typeface="+mn-cs"/>
                        </a:rPr>
                        <a:t>0.4592</a:t>
                      </a:r>
                    </a:p>
                  </a:txBody>
                  <a:tcPr/>
                </a:tc>
                <a:extLst>
                  <a:ext uri="{0D108BD9-81ED-4DB2-BD59-A6C34878D82A}">
                    <a16:rowId xmlns:a16="http://schemas.microsoft.com/office/drawing/2014/main" val="10004"/>
                  </a:ext>
                </a:extLst>
              </a:tr>
              <a:tr h="311331">
                <a:tc>
                  <a:txBody>
                    <a:bodyPr/>
                    <a:lstStyle/>
                    <a:p>
                      <a:r>
                        <a:rPr lang="en-US" sz="1800" dirty="0"/>
                        <a:t>Halton</a:t>
                      </a:r>
                      <a:r>
                        <a:rPr lang="en-US" sz="1800" baseline="0" dirty="0"/>
                        <a:t> Sampling</a:t>
                      </a:r>
                      <a:endParaRPr lang="en-US" sz="1800" dirty="0"/>
                    </a:p>
                  </a:txBody>
                  <a:tcPr/>
                </a:tc>
                <a:tc>
                  <a:txBody>
                    <a:bodyPr/>
                    <a:lstStyle/>
                    <a:p>
                      <a:r>
                        <a:rPr lang="en-US" sz="1800" dirty="0"/>
                        <a:t>0.3674</a:t>
                      </a:r>
                    </a:p>
                  </a:txBody>
                  <a:tcPr/>
                </a:tc>
                <a:extLst>
                  <a:ext uri="{0D108BD9-81ED-4DB2-BD59-A6C34878D82A}">
                    <a16:rowId xmlns:a16="http://schemas.microsoft.com/office/drawing/2014/main" val="10005"/>
                  </a:ext>
                </a:extLst>
              </a:tr>
              <a:tr h="311331">
                <a:tc>
                  <a:txBody>
                    <a:bodyPr/>
                    <a:lstStyle/>
                    <a:p>
                      <a:r>
                        <a:rPr lang="en-US" sz="1800" dirty="0"/>
                        <a:t>Sobol</a:t>
                      </a:r>
                      <a:r>
                        <a:rPr lang="en-US" sz="1800" baseline="0" dirty="0"/>
                        <a:t> Sampling</a:t>
                      </a:r>
                      <a:endParaRPr lang="en-US" sz="1800" dirty="0"/>
                    </a:p>
                  </a:txBody>
                  <a:tcPr/>
                </a:tc>
                <a:tc>
                  <a:txBody>
                    <a:bodyPr/>
                    <a:lstStyle/>
                    <a:p>
                      <a:r>
                        <a:rPr lang="en-US" sz="1800" dirty="0"/>
                        <a:t>0.4113</a:t>
                      </a:r>
                    </a:p>
                  </a:txBody>
                  <a:tcPr/>
                </a:tc>
                <a:extLst>
                  <a:ext uri="{0D108BD9-81ED-4DB2-BD59-A6C34878D82A}">
                    <a16:rowId xmlns:a16="http://schemas.microsoft.com/office/drawing/2014/main" val="10006"/>
                  </a:ext>
                </a:extLst>
              </a:tr>
            </a:tbl>
          </a:graphicData>
        </a:graphic>
      </p:graphicFrame>
      <p:sp>
        <p:nvSpPr>
          <p:cNvPr id="7" name="TextBox 6"/>
          <p:cNvSpPr txBox="1"/>
          <p:nvPr/>
        </p:nvSpPr>
        <p:spPr>
          <a:xfrm>
            <a:off x="1066800" y="1676400"/>
            <a:ext cx="7391400" cy="2308324"/>
          </a:xfrm>
          <a:prstGeom prst="rect">
            <a:avLst/>
          </a:prstGeom>
          <a:noFill/>
        </p:spPr>
        <p:txBody>
          <a:bodyPr wrap="square" rtlCol="0">
            <a:spAutoFit/>
          </a:bodyPr>
          <a:lstStyle/>
          <a:p>
            <a:r>
              <a:rPr lang="en-US" dirty="0"/>
              <a:t>Table below summarizes all the nodal distributions studied.</a:t>
            </a:r>
          </a:p>
          <a:p>
            <a:pPr>
              <a:buFont typeface="Wingdings" pitchFamily="2" charset="2"/>
              <a:buChar char="Ø"/>
            </a:pPr>
            <a:r>
              <a:rPr lang="en-US" dirty="0"/>
              <a:t>  With lowest value of error norm, uniform sampling provides the best fit to the analytical solution.</a:t>
            </a:r>
          </a:p>
          <a:p>
            <a:pPr>
              <a:buFont typeface="Wingdings" pitchFamily="2" charset="2"/>
              <a:buChar char="Ø"/>
            </a:pPr>
            <a:r>
              <a:rPr lang="en-US" dirty="0"/>
              <a:t>  The results obtained with LHS, Halton and sobol sampling are far deviated from the analytical solution. Since there is no previous work done on the same, the work could be considered for research publication.</a:t>
            </a:r>
          </a:p>
          <a:p>
            <a:pPr>
              <a:buFont typeface="Wingdings" pitchFamily="2" charset="2"/>
              <a:buChar char="Ø"/>
            </a:pPr>
            <a:r>
              <a:rPr lang="en-US" dirty="0"/>
              <a:t>  Therefore, for future work uniform sampling will be considered.</a:t>
            </a:r>
          </a:p>
          <a:p>
            <a:pPr>
              <a:buFont typeface="Wingdings" pitchFamily="2" charset="2"/>
              <a:buChar char="Ø"/>
            </a:pPr>
            <a:endParaRPr lang="en-US" dirty="0"/>
          </a:p>
        </p:txBody>
      </p:sp>
      <p:sp>
        <p:nvSpPr>
          <p:cNvPr id="8" name="Footer Placeholder 7"/>
          <p:cNvSpPr>
            <a:spLocks noGrp="1"/>
          </p:cNvSpPr>
          <p:nvPr>
            <p:ph type="ftr" sz="quarter" idx="11"/>
          </p:nvPr>
        </p:nvSpPr>
        <p:spPr/>
        <p:txBody>
          <a:bodyPr/>
          <a:lstStyle/>
          <a:p>
            <a:endParaRPr lang="en-US"/>
          </a:p>
        </p:txBody>
      </p:sp>
      <p:sp>
        <p:nvSpPr>
          <p:cNvPr id="9" name="Date Placeholder 4">
            <a:extLst>
              <a:ext uri="{FF2B5EF4-FFF2-40B4-BE49-F238E27FC236}">
                <a16:creationId xmlns:a16="http://schemas.microsoft.com/office/drawing/2014/main" id="{D1394D8C-8852-4D2A-AD87-4F1A2AABD3FF}"/>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7772400" cy="1143000"/>
          </a:xfrm>
        </p:spPr>
        <p:txBody>
          <a:bodyPr/>
          <a:lstStyle/>
          <a:p>
            <a:r>
              <a:rPr lang="en-US" dirty="0"/>
              <a:t>References</a:t>
            </a:r>
          </a:p>
        </p:txBody>
      </p:sp>
      <p:sp>
        <p:nvSpPr>
          <p:cNvPr id="4" name="Slide Number Placeholder 3"/>
          <p:cNvSpPr>
            <a:spLocks noGrp="1"/>
          </p:cNvSpPr>
          <p:nvPr>
            <p:ph type="sldNum" sz="quarter" idx="12"/>
          </p:nvPr>
        </p:nvSpPr>
        <p:spPr/>
        <p:txBody>
          <a:bodyPr/>
          <a:lstStyle/>
          <a:p>
            <a:fld id="{A0090995-E9AE-4D55-BBC7-F1DFD05DA4E7}" type="slidenum">
              <a:rPr lang="en-US" smtClean="0"/>
              <a:t>36</a:t>
            </a:fld>
            <a:endParaRPr lang="en-US"/>
          </a:p>
        </p:txBody>
      </p:sp>
      <p:sp>
        <p:nvSpPr>
          <p:cNvPr id="5" name="Content Placeholder 4"/>
          <p:cNvSpPr>
            <a:spLocks noGrp="1"/>
          </p:cNvSpPr>
          <p:nvPr>
            <p:ph sz="quarter" idx="1"/>
          </p:nvPr>
        </p:nvSpPr>
        <p:spPr>
          <a:xfrm>
            <a:off x="381000" y="914400"/>
            <a:ext cx="8534400" cy="5105400"/>
          </a:xfrm>
        </p:spPr>
        <p:txBody>
          <a:bodyPr>
            <a:noAutofit/>
          </a:bodyPr>
          <a:lstStyle/>
          <a:p>
            <a:pPr>
              <a:buNone/>
            </a:pPr>
            <a:r>
              <a:rPr lang="en-US" sz="1300" dirty="0"/>
              <a:t>[1] </a:t>
            </a:r>
            <a:r>
              <a:rPr lang="en-US" sz="1300" dirty="0" err="1"/>
              <a:t>Overvelde</a:t>
            </a:r>
            <a:r>
              <a:rPr lang="en-US" sz="1300" dirty="0"/>
              <a:t>, J.T.B., (2012). The Moving Node Approach in Topology Optimization -An Exploration to a Flow-inspired </a:t>
            </a:r>
            <a:r>
              <a:rPr lang="en-US" sz="1300" dirty="0" err="1"/>
              <a:t>Meshless</a:t>
            </a:r>
            <a:r>
              <a:rPr lang="en-US" sz="1300" dirty="0"/>
              <a:t> Method-based  Topology Optimization Method. Master’s Thesis - Delft University of Technology.</a:t>
            </a:r>
          </a:p>
          <a:p>
            <a:pPr>
              <a:buNone/>
            </a:pPr>
            <a:r>
              <a:rPr lang="en-US" sz="1300" dirty="0"/>
              <a:t>[2] </a:t>
            </a:r>
            <a:r>
              <a:rPr lang="en-US" sz="1300" dirty="0" err="1"/>
              <a:t>Majérus</a:t>
            </a:r>
            <a:r>
              <a:rPr lang="en-US" sz="1300" dirty="0"/>
              <a:t> </a:t>
            </a:r>
            <a:r>
              <a:rPr lang="en-US" sz="1300" dirty="0" err="1"/>
              <a:t>Julien</a:t>
            </a:r>
            <a:r>
              <a:rPr lang="en-US" sz="1300" dirty="0"/>
              <a:t> and </a:t>
            </a:r>
            <a:r>
              <a:rPr lang="en-US" sz="1300" dirty="0" err="1"/>
              <a:t>Verheylewegen</a:t>
            </a:r>
            <a:r>
              <a:rPr lang="en-US" sz="1300" dirty="0"/>
              <a:t> Guillaume, Project Presentation, Element-Free Galerkin Method, University of </a:t>
            </a:r>
            <a:r>
              <a:rPr lang="en-US" sz="1300" dirty="0" err="1"/>
              <a:t>Liège</a:t>
            </a:r>
            <a:r>
              <a:rPr lang="en-US" sz="1300" dirty="0"/>
              <a:t>, 01/03/2010.</a:t>
            </a:r>
          </a:p>
          <a:p>
            <a:pPr>
              <a:buNone/>
            </a:pPr>
            <a:r>
              <a:rPr lang="en-US" sz="1300" dirty="0"/>
              <a:t>[3] V. P. Nguyen, T. </a:t>
            </a:r>
            <a:r>
              <a:rPr lang="en-US" sz="1300" dirty="0" err="1"/>
              <a:t>Rabczuk</a:t>
            </a:r>
            <a:r>
              <a:rPr lang="en-US" sz="1300" dirty="0"/>
              <a:t>, S. </a:t>
            </a:r>
            <a:r>
              <a:rPr lang="en-US" sz="1300" dirty="0" err="1"/>
              <a:t>Bordas</a:t>
            </a:r>
            <a:r>
              <a:rPr lang="en-US" sz="1300" dirty="0"/>
              <a:t>, and M. </a:t>
            </a:r>
            <a:r>
              <a:rPr lang="en-US" sz="1300" dirty="0" err="1"/>
              <a:t>Duflot</a:t>
            </a:r>
            <a:r>
              <a:rPr lang="en-US" sz="1300" dirty="0"/>
              <a:t>, “</a:t>
            </a:r>
            <a:r>
              <a:rPr lang="en-US" sz="1300" dirty="0" err="1"/>
              <a:t>Meshless</a:t>
            </a:r>
            <a:r>
              <a:rPr lang="en-US" sz="1300" dirty="0"/>
              <a:t> methods: a review and computer implementation aspects,” Mathematics and Computers in Simulation, vol. 79, no. 3, pp. 763–813, 2008.</a:t>
            </a:r>
          </a:p>
          <a:p>
            <a:pPr>
              <a:buNone/>
            </a:pPr>
            <a:r>
              <a:rPr lang="en-US" sz="1300" dirty="0"/>
              <a:t>[4] S. D. </a:t>
            </a:r>
            <a:r>
              <a:rPr lang="en-US" sz="1300" dirty="0" err="1"/>
              <a:t>Daxini</a:t>
            </a:r>
            <a:r>
              <a:rPr lang="en-US" sz="1300" dirty="0"/>
              <a:t> and J. M. </a:t>
            </a:r>
            <a:r>
              <a:rPr lang="en-US" sz="1300" dirty="0" err="1"/>
              <a:t>Prajapati</a:t>
            </a:r>
            <a:r>
              <a:rPr lang="en-US" sz="1300" dirty="0"/>
              <a:t>, " A Review on Recent Contribution of </a:t>
            </a:r>
            <a:r>
              <a:rPr lang="en-US" sz="1300" dirty="0" err="1"/>
              <a:t>Meshfree</a:t>
            </a:r>
            <a:r>
              <a:rPr lang="en-US" sz="1300" dirty="0"/>
              <a:t> Methods to Structure and Fracture Mechanics Applications", The Scientific World </a:t>
            </a:r>
            <a:r>
              <a:rPr lang="fr-FR" sz="1300" dirty="0"/>
              <a:t>Journal Volume 2014, Article ID 247172, 13 pages.</a:t>
            </a:r>
          </a:p>
          <a:p>
            <a:pPr>
              <a:buNone/>
            </a:pPr>
            <a:r>
              <a:rPr lang="en-US" sz="1300" dirty="0"/>
              <a:t>[5] Xiao </a:t>
            </a:r>
            <a:r>
              <a:rPr lang="en-US" sz="1300" dirty="0" err="1"/>
              <a:t>Hua</a:t>
            </a:r>
            <a:r>
              <a:rPr lang="en-US" sz="1300" dirty="0"/>
              <a:t> Zhang, </a:t>
            </a:r>
            <a:r>
              <a:rPr lang="en-US" sz="1300" dirty="0" err="1"/>
              <a:t>Jie</a:t>
            </a:r>
            <a:r>
              <a:rPr lang="en-US" sz="1300" dirty="0"/>
              <a:t> </a:t>
            </a:r>
            <a:r>
              <a:rPr lang="en-US" sz="1300" dirty="0" err="1"/>
              <a:t>Ouyang</a:t>
            </a:r>
            <a:r>
              <a:rPr lang="en-US" sz="1300" dirty="0"/>
              <a:t> and Lin Zhang, "Matrix free </a:t>
            </a:r>
            <a:r>
              <a:rPr lang="en-US" sz="1300" dirty="0" err="1"/>
              <a:t>meshless</a:t>
            </a:r>
            <a:r>
              <a:rPr lang="en-US" sz="1300" dirty="0"/>
              <a:t> method for </a:t>
            </a:r>
            <a:r>
              <a:rPr lang="en-US" sz="1300" dirty="0" err="1"/>
              <a:t>transientheat</a:t>
            </a:r>
            <a:r>
              <a:rPr lang="en-US" sz="1300" dirty="0"/>
              <a:t> conduction problems", International Journal of Heat and Mass Transfer 52 (2009) 2161–2165.</a:t>
            </a:r>
          </a:p>
          <a:p>
            <a:pPr>
              <a:buNone/>
            </a:pPr>
            <a:r>
              <a:rPr lang="en-US" sz="1300" dirty="0"/>
              <a:t>[6] </a:t>
            </a:r>
            <a:r>
              <a:rPr lang="en-US" sz="1300" dirty="0" err="1"/>
              <a:t>Yongchang</a:t>
            </a:r>
            <a:r>
              <a:rPr lang="en-US" sz="1300" dirty="0"/>
              <a:t> </a:t>
            </a:r>
            <a:r>
              <a:rPr lang="en-US" sz="1300" dirty="0" err="1"/>
              <a:t>Cai</a:t>
            </a:r>
            <a:r>
              <a:rPr lang="en-US" sz="1300" dirty="0"/>
              <a:t>, Pan Sun, </a:t>
            </a:r>
            <a:r>
              <a:rPr lang="en-US" sz="1300" dirty="0" err="1"/>
              <a:t>Hehua</a:t>
            </a:r>
            <a:r>
              <a:rPr lang="en-US" sz="1300" dirty="0"/>
              <a:t> Zhu and </a:t>
            </a:r>
            <a:r>
              <a:rPr lang="en-US" sz="1300" dirty="0" err="1"/>
              <a:t>Timon</a:t>
            </a:r>
            <a:r>
              <a:rPr lang="en-US" sz="1300" dirty="0"/>
              <a:t> </a:t>
            </a:r>
            <a:r>
              <a:rPr lang="en-US" sz="1300" dirty="0" err="1"/>
              <a:t>Rabczuk</a:t>
            </a:r>
            <a:r>
              <a:rPr lang="en-US" sz="1300" dirty="0"/>
              <a:t>, "A mixed cover </a:t>
            </a:r>
            <a:r>
              <a:rPr lang="en-US" sz="1300" dirty="0" err="1"/>
              <a:t>meshless</a:t>
            </a:r>
            <a:r>
              <a:rPr lang="en-US" sz="1300" dirty="0"/>
              <a:t> method for elasticity and fracture problems", Theoretical and Applied Fracture Mechanics 95 (2018) 73–103.</a:t>
            </a:r>
          </a:p>
          <a:p>
            <a:pPr>
              <a:buNone/>
            </a:pPr>
            <a:r>
              <a:rPr lang="en-US" sz="1300" dirty="0"/>
              <a:t>[7] McKay, M.D.; Beckman, R.J.; Conover, W.J. (May 1979). "A Comparison of Three Methods for Selecting Values of Input Variables in the Analysis of Output from a Computer Code". </a:t>
            </a:r>
            <a:r>
              <a:rPr lang="en-US" sz="1300" dirty="0" err="1"/>
              <a:t>Technometrics</a:t>
            </a:r>
            <a:r>
              <a:rPr lang="en-US" sz="1300" dirty="0"/>
              <a:t> (JSTOR Abstract), American Statistical Association. 21(2): 239–245.</a:t>
            </a:r>
          </a:p>
          <a:p>
            <a:pPr>
              <a:buNone/>
            </a:pPr>
            <a:r>
              <a:rPr lang="en-US" sz="1300" dirty="0"/>
              <a:t>[8] Tang, B. (1993). "Orthogonal Array-Based Latin </a:t>
            </a:r>
            <a:r>
              <a:rPr lang="en-US" sz="1300" dirty="0" err="1"/>
              <a:t>Hypercubes</a:t>
            </a:r>
            <a:r>
              <a:rPr lang="en-US" sz="1300" dirty="0"/>
              <a:t>". Journal of the American Statistical Association. 88 (424): 1392–1397.</a:t>
            </a:r>
          </a:p>
          <a:p>
            <a:pPr>
              <a:buNone/>
            </a:pPr>
            <a:r>
              <a:rPr lang="en-US" sz="1300" dirty="0"/>
              <a:t>[9] Halton, J. (1964), "Algorithm 247: Radical-inverse quasi-random point sequence", Communications of the ACM, 7: 701-705.</a:t>
            </a:r>
          </a:p>
          <a:p>
            <a:pPr>
              <a:buNone/>
            </a:pPr>
            <a:r>
              <a:rPr lang="en-US" sz="1300" dirty="0"/>
              <a:t>[10] </a:t>
            </a:r>
            <a:r>
              <a:rPr lang="en-US" sz="1300" dirty="0" err="1"/>
              <a:t>Sobol,I.M</a:t>
            </a:r>
            <a:r>
              <a:rPr lang="en-US" sz="1300" dirty="0"/>
              <a:t>. (1967), "Distribution of points in a cube and approximate evaluation of integrals". </a:t>
            </a:r>
            <a:r>
              <a:rPr lang="en-US" sz="1300" dirty="0" err="1"/>
              <a:t>Zh</a:t>
            </a:r>
            <a:r>
              <a:rPr lang="en-US" sz="1300" dirty="0"/>
              <a:t>. </a:t>
            </a:r>
            <a:r>
              <a:rPr lang="en-US" sz="1300" dirty="0" err="1"/>
              <a:t>Vych</a:t>
            </a:r>
            <a:r>
              <a:rPr lang="en-US" sz="1300" dirty="0"/>
              <a:t>. Mat. Mat. </a:t>
            </a:r>
            <a:r>
              <a:rPr lang="en-US" sz="1300" dirty="0" err="1"/>
              <a:t>Fiz</a:t>
            </a:r>
            <a:r>
              <a:rPr lang="en-US" sz="1300" dirty="0"/>
              <a:t>. 7: 784–802 (in Russian); U.S.S.R </a:t>
            </a:r>
            <a:r>
              <a:rPr lang="en-US" sz="1300" dirty="0" err="1"/>
              <a:t>Comput</a:t>
            </a:r>
            <a:r>
              <a:rPr lang="en-US" sz="1300" dirty="0"/>
              <a:t>. </a:t>
            </a:r>
            <a:r>
              <a:rPr lang="en-US" sz="1300" dirty="0" err="1"/>
              <a:t>Maths.Math</a:t>
            </a:r>
            <a:r>
              <a:rPr lang="en-US" sz="1300" dirty="0"/>
              <a:t>. Phys. 7: 86–112.</a:t>
            </a:r>
          </a:p>
          <a:p>
            <a:pPr>
              <a:buNone/>
            </a:pPr>
            <a:r>
              <a:rPr lang="en-US" sz="1300" dirty="0"/>
              <a:t>[11]TY  - CHAPAU  - </a:t>
            </a:r>
            <a:r>
              <a:rPr lang="en-US" sz="1300" dirty="0" err="1"/>
              <a:t>Manzari</a:t>
            </a:r>
            <a:r>
              <a:rPr lang="en-US" sz="1300" dirty="0"/>
              <a:t>, </a:t>
            </a:r>
            <a:r>
              <a:rPr lang="en-US" sz="1300" dirty="0" err="1"/>
              <a:t>Mehrdad</a:t>
            </a:r>
            <a:r>
              <a:rPr lang="en-US" sz="1300" dirty="0"/>
              <a:t> T.ED  - Li, </a:t>
            </a:r>
            <a:r>
              <a:rPr lang="en-US" sz="1300" dirty="0" err="1"/>
              <a:t>DongqingPY</a:t>
            </a:r>
            <a:r>
              <a:rPr lang="en-US" sz="1300" dirty="0"/>
              <a:t>  - 2013DA  - 2013//TI  - </a:t>
            </a:r>
            <a:r>
              <a:rPr lang="en-US" sz="1300" dirty="0" err="1"/>
              <a:t>Meshless</a:t>
            </a:r>
            <a:r>
              <a:rPr lang="en-US" sz="1300" dirty="0"/>
              <a:t> Methods BT  - Encyclopedia of </a:t>
            </a:r>
            <a:r>
              <a:rPr lang="en-US" sz="1300" dirty="0" err="1"/>
              <a:t>Microfluidics</a:t>
            </a:r>
            <a:r>
              <a:rPr lang="en-US" sz="1300" dirty="0"/>
              <a:t> and </a:t>
            </a:r>
            <a:r>
              <a:rPr lang="en-US" sz="1300" dirty="0" err="1"/>
              <a:t>Nanofluidics</a:t>
            </a:r>
            <a:r>
              <a:rPr lang="en-US" sz="1300" dirty="0"/>
              <a:t> SP  - 1EP  - 14PB  - Springer USCY  - Boston, MASN  - 978-3-642-27758</a:t>
            </a:r>
          </a:p>
          <a:p>
            <a:pPr>
              <a:buNone/>
            </a:pPr>
            <a:r>
              <a:rPr lang="en-US" sz="1300" dirty="0"/>
              <a:t>[12] Wikipedia  - Halton Sequence</a:t>
            </a:r>
          </a:p>
          <a:p>
            <a:pPr>
              <a:buNone/>
            </a:pPr>
            <a:r>
              <a:rPr lang="en-US" sz="1300" dirty="0"/>
              <a:t>[13] Wikipedia  - Sobol Sequence</a:t>
            </a:r>
          </a:p>
          <a:p>
            <a:pPr>
              <a:buNone/>
            </a:pPr>
            <a:r>
              <a:rPr lang="en-US" sz="1300" dirty="0"/>
              <a:t>[14] MATLAB – </a:t>
            </a:r>
            <a:r>
              <a:rPr lang="en-US" sz="1300" dirty="0" err="1"/>
              <a:t>lhsdesgin</a:t>
            </a:r>
            <a:r>
              <a:rPr lang="en-US" sz="1300" dirty="0"/>
              <a:t>(), </a:t>
            </a:r>
            <a:r>
              <a:rPr lang="en-US" sz="1300" dirty="0" err="1"/>
              <a:t>haltonset</a:t>
            </a:r>
            <a:r>
              <a:rPr lang="en-US" sz="1300" dirty="0"/>
              <a:t>() and </a:t>
            </a:r>
            <a:r>
              <a:rPr lang="en-US" sz="1300" dirty="0" err="1"/>
              <a:t>sobolset</a:t>
            </a:r>
            <a:r>
              <a:rPr lang="en-US" sz="1300" dirty="0"/>
              <a:t>().</a:t>
            </a:r>
          </a:p>
          <a:p>
            <a:pPr>
              <a:buNone/>
            </a:pPr>
            <a:endParaRPr lang="en-US" sz="1300" dirty="0"/>
          </a:p>
        </p:txBody>
      </p:sp>
      <p:sp>
        <p:nvSpPr>
          <p:cNvPr id="7" name="Date Placeholder 4">
            <a:extLst>
              <a:ext uri="{FF2B5EF4-FFF2-40B4-BE49-F238E27FC236}">
                <a16:creationId xmlns:a16="http://schemas.microsoft.com/office/drawing/2014/main" id="{E1D96FF3-1887-4398-AF7C-6791776B340E}"/>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p:txBody>
          <a:bodyPr/>
          <a:lstStyle/>
          <a:p>
            <a:r>
              <a:rPr lang="en-US" dirty="0"/>
              <a:t>Questions?</a:t>
            </a:r>
          </a:p>
        </p:txBody>
      </p:sp>
      <p:sp>
        <p:nvSpPr>
          <p:cNvPr id="6" name="Title 5"/>
          <p:cNvSpPr>
            <a:spLocks noGrp="1"/>
          </p:cNvSpPr>
          <p:nvPr>
            <p:ph type="ctrTitle"/>
          </p:nvPr>
        </p:nvSpPr>
        <p:spPr/>
        <p:txBody>
          <a:bodyPr/>
          <a:lstStyle/>
          <a:p>
            <a:r>
              <a:rPr lang="en-US" dirty="0"/>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772400" cy="1143000"/>
          </a:xfrm>
        </p:spPr>
        <p:txBody>
          <a:bodyPr/>
          <a:lstStyle/>
          <a:p>
            <a:r>
              <a:rPr lang="en-US" dirty="0"/>
              <a:t>Introduction</a:t>
            </a:r>
          </a:p>
        </p:txBody>
      </p:sp>
      <p:sp>
        <p:nvSpPr>
          <p:cNvPr id="5" name="Content Placeholder 4"/>
          <p:cNvSpPr>
            <a:spLocks noGrp="1"/>
          </p:cNvSpPr>
          <p:nvPr>
            <p:ph sz="quarter" idx="1"/>
          </p:nvPr>
        </p:nvSpPr>
        <p:spPr>
          <a:xfrm>
            <a:off x="914400" y="1752600"/>
            <a:ext cx="7772400" cy="4572000"/>
          </a:xfrm>
        </p:spPr>
        <p:txBody>
          <a:bodyPr>
            <a:normAutofit/>
          </a:bodyPr>
          <a:lstStyle/>
          <a:p>
            <a:pPr>
              <a:buNone/>
            </a:pPr>
            <a:endParaRPr lang="en-US" sz="3200" dirty="0"/>
          </a:p>
          <a:p>
            <a:pPr>
              <a:buNone/>
            </a:pPr>
            <a:endParaRPr lang="en-US" sz="3200" dirty="0"/>
          </a:p>
          <a:p>
            <a:pPr>
              <a:buFont typeface="Wingdings" pitchFamily="2" charset="2"/>
              <a:buChar char="Ø"/>
            </a:pPr>
            <a:endParaRPr lang="en-US" dirty="0"/>
          </a:p>
        </p:txBody>
      </p:sp>
      <p:graphicFrame>
        <p:nvGraphicFramePr>
          <p:cNvPr id="12" name="Diagram 11"/>
          <p:cNvGraphicFramePr/>
          <p:nvPr/>
        </p:nvGraphicFramePr>
        <p:xfrm>
          <a:off x="-1295400" y="-4826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3581400" y="990600"/>
            <a:ext cx="5257800" cy="5293757"/>
          </a:xfrm>
          <a:prstGeom prst="rect">
            <a:avLst/>
          </a:prstGeom>
          <a:noFill/>
        </p:spPr>
        <p:txBody>
          <a:bodyPr wrap="square" rtlCol="0">
            <a:spAutoFit/>
          </a:bodyPr>
          <a:lstStyle/>
          <a:p>
            <a:pPr marL="342900" indent="-342900" algn="ctr">
              <a:buFont typeface="+mj-lt"/>
              <a:buAutoNum type="arabicPeriod"/>
            </a:pPr>
            <a:r>
              <a:rPr lang="en-US" sz="2000" b="1" dirty="0"/>
              <a:t> Nodal  mesh  generation</a:t>
            </a:r>
          </a:p>
          <a:p>
            <a:pPr marL="342900" indent="-342900" algn="ctr">
              <a:buFont typeface="+mj-lt"/>
              <a:buAutoNum type="arabicPeriod"/>
            </a:pPr>
            <a:endParaRPr lang="en-US" sz="2000" b="1" dirty="0"/>
          </a:p>
          <a:p>
            <a:pPr marL="342900" indent="-342900" algn="ctr">
              <a:buFont typeface="+mj-lt"/>
              <a:buAutoNum type="arabicPeriod"/>
            </a:pPr>
            <a:r>
              <a:rPr lang="en-US" sz="2000" b="1" dirty="0"/>
              <a:t>Generation of shape function through the nodes</a:t>
            </a:r>
          </a:p>
          <a:p>
            <a:pPr marL="342900" indent="-342900" algn="ctr">
              <a:buFont typeface="+mj-lt"/>
              <a:buAutoNum type="arabicPeriod"/>
            </a:pPr>
            <a:endParaRPr lang="en-US" sz="2000" b="1" dirty="0"/>
          </a:p>
          <a:p>
            <a:pPr marL="342900" indent="-342900" algn="ctr">
              <a:buFont typeface="+mj-lt"/>
              <a:buAutoNum type="arabicPeriod"/>
            </a:pPr>
            <a:r>
              <a:rPr lang="en-US" sz="2000" b="1" dirty="0"/>
              <a:t>Discretized equations based on global/weak form</a:t>
            </a:r>
          </a:p>
          <a:p>
            <a:pPr marL="342900" indent="-342900" algn="ctr">
              <a:buFont typeface="+mj-lt"/>
              <a:buAutoNum type="arabicPeriod"/>
            </a:pPr>
            <a:endParaRPr lang="en-US" sz="2000" b="1" dirty="0"/>
          </a:p>
          <a:p>
            <a:pPr marL="342900" indent="-342900" algn="ctr">
              <a:buFont typeface="+mj-lt"/>
              <a:buAutoNum type="arabicPeriod"/>
            </a:pPr>
            <a:r>
              <a:rPr lang="en-US" sz="2000" b="1" dirty="0"/>
              <a:t>Global matrix assembly</a:t>
            </a:r>
          </a:p>
          <a:p>
            <a:pPr marL="342900" indent="-342900" algn="ctr">
              <a:buFont typeface="+mj-lt"/>
              <a:buAutoNum type="arabicPeriod"/>
            </a:pPr>
            <a:endParaRPr lang="en-US" sz="2000" b="1" dirty="0"/>
          </a:p>
          <a:p>
            <a:pPr marL="342900" indent="-342900" algn="ctr">
              <a:buFont typeface="+mj-lt"/>
              <a:buAutoNum type="arabicPeriod"/>
            </a:pPr>
            <a:r>
              <a:rPr lang="en-US" sz="2000" b="1" dirty="0"/>
              <a:t>Essential boundary conditions (EBCs) or support conditions.</a:t>
            </a:r>
          </a:p>
          <a:p>
            <a:pPr marL="342900" indent="-342900" algn="ctr">
              <a:buFont typeface="+mj-lt"/>
              <a:buAutoNum type="arabicPeriod"/>
            </a:pPr>
            <a:endParaRPr lang="en-US" sz="2000" b="1" dirty="0"/>
          </a:p>
          <a:p>
            <a:pPr marL="342900" indent="-342900" algn="ctr">
              <a:buFont typeface="+mj-lt"/>
              <a:buAutoNum type="arabicPeriod"/>
            </a:pPr>
            <a:r>
              <a:rPr lang="en-US" sz="2000" b="1" dirty="0"/>
              <a:t>Solution for displacement </a:t>
            </a:r>
          </a:p>
          <a:p>
            <a:pPr marL="342900" indent="-342900" algn="ctr">
              <a:buFont typeface="+mj-lt"/>
              <a:buAutoNum type="arabicPeriod"/>
            </a:pPr>
            <a:endParaRPr lang="en-US" sz="2000" b="1" dirty="0"/>
          </a:p>
          <a:p>
            <a:pPr marL="342900" indent="-342900" algn="ctr">
              <a:buFont typeface="+mj-lt"/>
              <a:buAutoNum type="arabicPeriod"/>
            </a:pPr>
            <a:r>
              <a:rPr lang="en-US" sz="2000" b="1" dirty="0"/>
              <a:t>Solution for stress and strain </a:t>
            </a:r>
          </a:p>
          <a:p>
            <a:pPr marL="342900" indent="-342900" algn="ctr"/>
            <a:endParaRPr lang="en-US" sz="2000" b="1" dirty="0"/>
          </a:p>
        </p:txBody>
      </p:sp>
      <p:sp>
        <p:nvSpPr>
          <p:cNvPr id="11" name="Down Arrow 10"/>
          <p:cNvSpPr/>
          <p:nvPr/>
        </p:nvSpPr>
        <p:spPr>
          <a:xfrm>
            <a:off x="6248400" y="5257800"/>
            <a:ext cx="304800" cy="381000"/>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6248400" y="4648200"/>
            <a:ext cx="304800" cy="381000"/>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6248400" y="3733800"/>
            <a:ext cx="304800" cy="381000"/>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14"/>
          <p:cNvSpPr/>
          <p:nvPr/>
        </p:nvSpPr>
        <p:spPr>
          <a:xfrm>
            <a:off x="6248400" y="3124200"/>
            <a:ext cx="304800" cy="381000"/>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6248400" y="2209800"/>
            <a:ext cx="304800" cy="381000"/>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6248400" y="1295400"/>
            <a:ext cx="304800" cy="381000"/>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exampledomain.gif"/>
          <p:cNvPicPr>
            <a:picLocks noChangeAspect="1"/>
          </p:cNvPicPr>
          <p:nvPr/>
        </p:nvPicPr>
        <p:blipFill>
          <a:blip r:embed="rId8" cstate="print"/>
          <a:stretch>
            <a:fillRect/>
          </a:stretch>
        </p:blipFill>
        <p:spPr>
          <a:xfrm>
            <a:off x="323850" y="2609850"/>
            <a:ext cx="3105150" cy="2266950"/>
          </a:xfrm>
          <a:prstGeom prst="rect">
            <a:avLst/>
          </a:prstGeom>
        </p:spPr>
      </p:pic>
      <p:sp>
        <p:nvSpPr>
          <p:cNvPr id="20" name="Slide Number Placeholder 19"/>
          <p:cNvSpPr>
            <a:spLocks noGrp="1"/>
          </p:cNvSpPr>
          <p:nvPr>
            <p:ph type="sldNum" sz="quarter" idx="12"/>
          </p:nvPr>
        </p:nvSpPr>
        <p:spPr/>
        <p:txBody>
          <a:bodyPr/>
          <a:lstStyle/>
          <a:p>
            <a:fld id="{A0090995-E9AE-4D55-BBC7-F1DFD05DA4E7}" type="slidenum">
              <a:rPr lang="en-US" smtClean="0"/>
              <a:t>4</a:t>
            </a:fld>
            <a:endParaRPr lang="en-US"/>
          </a:p>
        </p:txBody>
      </p:sp>
      <p:sp>
        <p:nvSpPr>
          <p:cNvPr id="21" name="Footer Placeholder 20"/>
          <p:cNvSpPr>
            <a:spLocks noGrp="1"/>
          </p:cNvSpPr>
          <p:nvPr>
            <p:ph type="ftr" sz="quarter" idx="11"/>
          </p:nvPr>
        </p:nvSpPr>
        <p:spPr>
          <a:xfrm>
            <a:off x="838200" y="6400800"/>
            <a:ext cx="3962400" cy="457200"/>
          </a:xfrm>
        </p:spPr>
        <p:txBody>
          <a:bodyPr/>
          <a:lstStyle/>
          <a:p>
            <a:r>
              <a:rPr lang="en-US"/>
              <a:t>                                                                                   Ref-[4]</a:t>
            </a:r>
            <a:endParaRPr lang="en-US" dirty="0"/>
          </a:p>
        </p:txBody>
      </p:sp>
      <p:sp>
        <p:nvSpPr>
          <p:cNvPr id="22" name="Date Placeholder 4">
            <a:extLst>
              <a:ext uri="{FF2B5EF4-FFF2-40B4-BE49-F238E27FC236}">
                <a16:creationId xmlns:a16="http://schemas.microsoft.com/office/drawing/2014/main" id="{5004A220-D346-4B61-AB34-7665FC0D8AE9}"/>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blinds(horizontal)">
                                      <p:cBhvr>
                                        <p:cTn id="12" dur="500"/>
                                        <p:tgtEl>
                                          <p:spTgt spid="7">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par>
                                <p:cTn id="19" presetID="3" presetClass="entr" presetSubtype="10" fill="hold"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blinds(horizontal)">
                                      <p:cBhvr>
                                        <p:cTn id="21" dur="500"/>
                                        <p:tgtEl>
                                          <p:spTgt spid="7">
                                            <p:txEl>
                                              <p:pRg st="2" end="2"/>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par>
                                <p:cTn id="25" presetID="3" presetClass="entr" presetSubtype="10" fill="hold"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blinds(horizontal)">
                                      <p:cBhvr>
                                        <p:cTn id="27" dur="500"/>
                                        <p:tgtEl>
                                          <p:spTgt spid="7">
                                            <p:txEl>
                                              <p:pRg st="4" end="4"/>
                                            </p:txEl>
                                          </p:spTgt>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par>
                                <p:cTn id="31" presetID="3" presetClass="entr" presetSubtype="10" fill="hold" nodeType="withEffect">
                                  <p:stCondLst>
                                    <p:cond delay="0"/>
                                  </p:stCondLst>
                                  <p:childTnLst>
                                    <p:set>
                                      <p:cBhvr>
                                        <p:cTn id="32" dur="1" fill="hold">
                                          <p:stCondLst>
                                            <p:cond delay="0"/>
                                          </p:stCondLst>
                                        </p:cTn>
                                        <p:tgtEl>
                                          <p:spTgt spid="7">
                                            <p:txEl>
                                              <p:pRg st="6" end="6"/>
                                            </p:txEl>
                                          </p:spTgt>
                                        </p:tgtEl>
                                        <p:attrNameLst>
                                          <p:attrName>style.visibility</p:attrName>
                                        </p:attrNameLst>
                                      </p:cBhvr>
                                      <p:to>
                                        <p:strVal val="visible"/>
                                      </p:to>
                                    </p:set>
                                    <p:animEffect transition="in" filter="blinds(horizontal)">
                                      <p:cBhvr>
                                        <p:cTn id="33" dur="500"/>
                                        <p:tgtEl>
                                          <p:spTgt spid="7">
                                            <p:txEl>
                                              <p:pRg st="6" end="6"/>
                                            </p:txEl>
                                          </p:spTgt>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500"/>
                                        <p:tgtEl>
                                          <p:spTgt spid="14"/>
                                        </p:tgtEl>
                                      </p:cBhvr>
                                    </p:animEffect>
                                  </p:childTnLst>
                                </p:cTn>
                              </p:par>
                              <p:par>
                                <p:cTn id="37" presetID="3" presetClass="entr" presetSubtype="10" fill="hold" nodeType="with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animEffect transition="in" filter="blinds(horizontal)">
                                      <p:cBhvr>
                                        <p:cTn id="39" dur="500"/>
                                        <p:tgtEl>
                                          <p:spTgt spid="7">
                                            <p:txEl>
                                              <p:pRg st="8" end="8"/>
                                            </p:txEl>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blinds(horizontal)">
                                      <p:cBhvr>
                                        <p:cTn id="42" dur="500"/>
                                        <p:tgtEl>
                                          <p:spTgt spid="13"/>
                                        </p:tgtEl>
                                      </p:cBhvr>
                                    </p:animEffect>
                                  </p:childTnLst>
                                </p:cTn>
                              </p:par>
                              <p:par>
                                <p:cTn id="43" presetID="3" presetClass="entr" presetSubtype="10" fill="hold" nodeType="withEffect">
                                  <p:stCondLst>
                                    <p:cond delay="0"/>
                                  </p:stCondLst>
                                  <p:childTnLst>
                                    <p:set>
                                      <p:cBhvr>
                                        <p:cTn id="44" dur="1" fill="hold">
                                          <p:stCondLst>
                                            <p:cond delay="0"/>
                                          </p:stCondLst>
                                        </p:cTn>
                                        <p:tgtEl>
                                          <p:spTgt spid="7">
                                            <p:txEl>
                                              <p:pRg st="10" end="10"/>
                                            </p:txEl>
                                          </p:spTgt>
                                        </p:tgtEl>
                                        <p:attrNameLst>
                                          <p:attrName>style.visibility</p:attrName>
                                        </p:attrNameLst>
                                      </p:cBhvr>
                                      <p:to>
                                        <p:strVal val="visible"/>
                                      </p:to>
                                    </p:set>
                                    <p:animEffect transition="in" filter="blinds(horizontal)">
                                      <p:cBhvr>
                                        <p:cTn id="45" dur="500"/>
                                        <p:tgtEl>
                                          <p:spTgt spid="7">
                                            <p:txEl>
                                              <p:pRg st="10" end="10"/>
                                            </p:txEl>
                                          </p:spTgt>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blinds(horizontal)">
                                      <p:cBhvr>
                                        <p:cTn id="48" dur="500"/>
                                        <p:tgtEl>
                                          <p:spTgt spid="11"/>
                                        </p:tgtEl>
                                      </p:cBhvr>
                                    </p:animEffect>
                                  </p:childTnLst>
                                </p:cTn>
                              </p:par>
                              <p:par>
                                <p:cTn id="49" presetID="3" presetClass="entr" presetSubtype="10" fill="hold" nodeType="withEffect">
                                  <p:stCondLst>
                                    <p:cond delay="0"/>
                                  </p:stCondLst>
                                  <p:childTnLst>
                                    <p:set>
                                      <p:cBhvr>
                                        <p:cTn id="50" dur="1" fill="hold">
                                          <p:stCondLst>
                                            <p:cond delay="0"/>
                                          </p:stCondLst>
                                        </p:cTn>
                                        <p:tgtEl>
                                          <p:spTgt spid="7">
                                            <p:txEl>
                                              <p:pRg st="12" end="12"/>
                                            </p:txEl>
                                          </p:spTgt>
                                        </p:tgtEl>
                                        <p:attrNameLst>
                                          <p:attrName>style.visibility</p:attrName>
                                        </p:attrNameLst>
                                      </p:cBhvr>
                                      <p:to>
                                        <p:strVal val="visible"/>
                                      </p:to>
                                    </p:set>
                                    <p:animEffect transition="in" filter="blinds(horizontal)">
                                      <p:cBhvr>
                                        <p:cTn id="51" dur="500"/>
                                        <p:tgtEl>
                                          <p:spTgt spid="7">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11" grpId="0" animBg="1"/>
      <p:bldP spid="13" grpId="0" animBg="1"/>
      <p:bldP spid="14" grpId="0" animBg="1"/>
      <p:bldP spid="15" grpId="0" animBg="1"/>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772400" cy="1143000"/>
          </a:xfrm>
        </p:spPr>
        <p:txBody>
          <a:bodyPr/>
          <a:lstStyle/>
          <a:p>
            <a:r>
              <a:rPr lang="en-US" dirty="0"/>
              <a:t>Introduction</a:t>
            </a:r>
          </a:p>
        </p:txBody>
      </p:sp>
      <p:sp>
        <p:nvSpPr>
          <p:cNvPr id="5" name="Content Placeholder 4"/>
          <p:cNvSpPr>
            <a:spLocks noGrp="1"/>
          </p:cNvSpPr>
          <p:nvPr>
            <p:ph sz="quarter" idx="1"/>
          </p:nvPr>
        </p:nvSpPr>
        <p:spPr>
          <a:xfrm>
            <a:off x="914400" y="1752600"/>
            <a:ext cx="7772400" cy="4572000"/>
          </a:xfrm>
        </p:spPr>
        <p:txBody>
          <a:bodyPr>
            <a:normAutofit/>
          </a:bodyPr>
          <a:lstStyle/>
          <a:p>
            <a:pPr>
              <a:buNone/>
            </a:pPr>
            <a:endParaRPr lang="en-US" sz="3200" dirty="0"/>
          </a:p>
          <a:p>
            <a:pPr>
              <a:buNone/>
            </a:pPr>
            <a:endParaRPr lang="en-US" sz="3200" dirty="0"/>
          </a:p>
          <a:p>
            <a:pPr>
              <a:buFont typeface="Wingdings" pitchFamily="2" charset="2"/>
              <a:buChar char="Ø"/>
            </a:pPr>
            <a:endParaRPr lang="en-US" dirty="0"/>
          </a:p>
        </p:txBody>
      </p:sp>
      <p:graphicFrame>
        <p:nvGraphicFramePr>
          <p:cNvPr id="12" name="Diagram 11"/>
          <p:cNvGraphicFramePr/>
          <p:nvPr/>
        </p:nvGraphicFramePr>
        <p:xfrm>
          <a:off x="1524000" y="-3302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Slide Number Placeholder 19"/>
          <p:cNvSpPr>
            <a:spLocks noGrp="1"/>
          </p:cNvSpPr>
          <p:nvPr>
            <p:ph type="sldNum" sz="quarter" idx="12"/>
          </p:nvPr>
        </p:nvSpPr>
        <p:spPr/>
        <p:txBody>
          <a:bodyPr/>
          <a:lstStyle/>
          <a:p>
            <a:fld id="{A0090995-E9AE-4D55-BBC7-F1DFD05DA4E7}" type="slidenum">
              <a:rPr lang="en-US" smtClean="0"/>
              <a:t>5</a:t>
            </a:fld>
            <a:endParaRPr lang="en-US"/>
          </a:p>
        </p:txBody>
      </p:sp>
      <p:graphicFrame>
        <p:nvGraphicFramePr>
          <p:cNvPr id="21" name="Diagram 20"/>
          <p:cNvGraphicFramePr/>
          <p:nvPr/>
        </p:nvGraphicFramePr>
        <p:xfrm>
          <a:off x="762000" y="2438400"/>
          <a:ext cx="8001000" cy="3733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2" name="Footer Placeholder 21"/>
          <p:cNvSpPr>
            <a:spLocks noGrp="1"/>
          </p:cNvSpPr>
          <p:nvPr>
            <p:ph type="ftr" sz="quarter" idx="11"/>
          </p:nvPr>
        </p:nvSpPr>
        <p:spPr>
          <a:xfrm>
            <a:off x="4343400" y="6400800"/>
            <a:ext cx="3962400" cy="457200"/>
          </a:xfrm>
        </p:spPr>
        <p:txBody>
          <a:bodyPr/>
          <a:lstStyle/>
          <a:p>
            <a:r>
              <a:rPr lang="en-US"/>
              <a:t>Ref-[5,6]</a:t>
            </a:r>
            <a:endParaRPr lang="en-US" dirty="0"/>
          </a:p>
        </p:txBody>
      </p:sp>
      <p:sp>
        <p:nvSpPr>
          <p:cNvPr id="9" name="Date Placeholder 4">
            <a:extLst>
              <a:ext uri="{FF2B5EF4-FFF2-40B4-BE49-F238E27FC236}">
                <a16:creationId xmlns:a16="http://schemas.microsoft.com/office/drawing/2014/main" id="{97808263-75D1-4D59-A1D3-A033B1100476}"/>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blinds(horizontal)">
                                      <p:cBhvr>
                                        <p:cTn id="1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Graphic spid="21"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of the Presentation</a:t>
            </a:r>
          </a:p>
        </p:txBody>
      </p:sp>
      <p:sp>
        <p:nvSpPr>
          <p:cNvPr id="3" name="Content Placeholder 2"/>
          <p:cNvSpPr>
            <a:spLocks noGrp="1"/>
          </p:cNvSpPr>
          <p:nvPr>
            <p:ph sz="quarter" idx="1"/>
          </p:nvPr>
        </p:nvSpPr>
        <p:spPr>
          <a:xfrm>
            <a:off x="914400" y="1828800"/>
            <a:ext cx="7772400" cy="4191000"/>
          </a:xfrm>
        </p:spPr>
        <p:txBody>
          <a:bodyPr/>
          <a:lstStyle/>
          <a:p>
            <a:pPr>
              <a:buFont typeface="Wingdings" pitchFamily="2" charset="2"/>
              <a:buChar char="Ø"/>
            </a:pPr>
            <a:r>
              <a:rPr lang="en-US" sz="3200" dirty="0"/>
              <a:t>  Introduction</a:t>
            </a:r>
          </a:p>
          <a:p>
            <a:pPr>
              <a:buFont typeface="Wingdings" pitchFamily="2" charset="2"/>
              <a:buChar char="Ø"/>
            </a:pPr>
            <a:r>
              <a:rPr lang="en-US" sz="3200" dirty="0"/>
              <a:t>  </a:t>
            </a:r>
            <a:r>
              <a:rPr lang="en-US" sz="3600" b="1" dirty="0">
                <a:solidFill>
                  <a:schemeClr val="accent1">
                    <a:lumMod val="75000"/>
                  </a:schemeClr>
                </a:solidFill>
              </a:rPr>
              <a:t>State of the Art</a:t>
            </a:r>
            <a:endParaRPr lang="en-US" sz="3200" b="1" dirty="0">
              <a:solidFill>
                <a:schemeClr val="accent1">
                  <a:lumMod val="75000"/>
                </a:schemeClr>
              </a:solidFill>
            </a:endParaRPr>
          </a:p>
          <a:p>
            <a:pPr>
              <a:buFont typeface="Wingdings" pitchFamily="2" charset="2"/>
              <a:buChar char="Ø"/>
            </a:pPr>
            <a:r>
              <a:rPr lang="en-US" sz="3200" dirty="0"/>
              <a:t>  Problem Definition (Test Case)</a:t>
            </a:r>
          </a:p>
          <a:p>
            <a:pPr>
              <a:buFont typeface="Wingdings" pitchFamily="2" charset="2"/>
              <a:buChar char="Ø"/>
            </a:pPr>
            <a:r>
              <a:rPr lang="en-US" sz="3200" dirty="0"/>
              <a:t>  Previous Work Done</a:t>
            </a:r>
          </a:p>
          <a:p>
            <a:pPr>
              <a:buFont typeface="Wingdings" pitchFamily="2" charset="2"/>
              <a:buChar char="Ø"/>
            </a:pPr>
            <a:r>
              <a:rPr lang="en-US" sz="3200" dirty="0"/>
              <a:t>  Proposed Work and Results</a:t>
            </a:r>
          </a:p>
          <a:p>
            <a:pPr>
              <a:buFont typeface="Wingdings" pitchFamily="2" charset="2"/>
              <a:buChar char="Ø"/>
            </a:pPr>
            <a:r>
              <a:rPr lang="en-US" sz="3200" dirty="0"/>
              <a:t>  Conclusion</a:t>
            </a:r>
          </a:p>
          <a:p>
            <a:pPr>
              <a:buFont typeface="Wingdings" pitchFamily="2" charset="2"/>
              <a:buChar char="Ø"/>
            </a:pPr>
            <a:r>
              <a:rPr lang="en-US" sz="3200" dirty="0"/>
              <a:t>  References</a:t>
            </a:r>
          </a:p>
          <a:p>
            <a:pPr>
              <a:buNone/>
            </a:pPr>
            <a:endParaRPr lang="en-US" dirty="0"/>
          </a:p>
        </p:txBody>
      </p:sp>
      <p:sp>
        <p:nvSpPr>
          <p:cNvPr id="5" name="Slide Number Placeholder 4"/>
          <p:cNvSpPr>
            <a:spLocks noGrp="1"/>
          </p:cNvSpPr>
          <p:nvPr>
            <p:ph type="sldNum" sz="quarter" idx="12"/>
          </p:nvPr>
        </p:nvSpPr>
        <p:spPr/>
        <p:txBody>
          <a:bodyPr/>
          <a:lstStyle/>
          <a:p>
            <a:fld id="{A0090995-E9AE-4D55-BBC7-F1DFD05DA4E7}" type="slidenum">
              <a:rPr lang="en-US" smtClean="0"/>
              <a:t>6</a:t>
            </a:fld>
            <a:endParaRPr lang="en-US"/>
          </a:p>
        </p:txBody>
      </p:sp>
      <p:sp>
        <p:nvSpPr>
          <p:cNvPr id="7" name="Date Placeholder 4">
            <a:extLst>
              <a:ext uri="{FF2B5EF4-FFF2-40B4-BE49-F238E27FC236}">
                <a16:creationId xmlns:a16="http://schemas.microsoft.com/office/drawing/2014/main" id="{7501A399-4E88-442C-97B3-4963C4597966}"/>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7772400" cy="1143000"/>
          </a:xfrm>
        </p:spPr>
        <p:txBody>
          <a:bodyPr/>
          <a:lstStyle/>
          <a:p>
            <a:r>
              <a:rPr lang="en-US" dirty="0"/>
              <a:t>State Of The Art</a:t>
            </a:r>
          </a:p>
        </p:txBody>
      </p:sp>
      <p:sp>
        <p:nvSpPr>
          <p:cNvPr id="15" name="Slide Number Placeholder 14"/>
          <p:cNvSpPr>
            <a:spLocks noGrp="1"/>
          </p:cNvSpPr>
          <p:nvPr>
            <p:ph type="sldNum" sz="quarter" idx="12"/>
          </p:nvPr>
        </p:nvSpPr>
        <p:spPr/>
        <p:txBody>
          <a:bodyPr/>
          <a:lstStyle/>
          <a:p>
            <a:fld id="{A0090995-E9AE-4D55-BBC7-F1DFD05DA4E7}" type="slidenum">
              <a:rPr lang="en-US" smtClean="0"/>
              <a:t>7</a:t>
            </a:fld>
            <a:endParaRPr lang="en-US"/>
          </a:p>
        </p:txBody>
      </p:sp>
      <p:sp>
        <p:nvSpPr>
          <p:cNvPr id="9" name="Rectangle 8"/>
          <p:cNvSpPr/>
          <p:nvPr/>
        </p:nvSpPr>
        <p:spPr>
          <a:xfrm>
            <a:off x="304800" y="1028342"/>
            <a:ext cx="8382000" cy="6247864"/>
          </a:xfrm>
          <a:prstGeom prst="rect">
            <a:avLst/>
          </a:prstGeom>
        </p:spPr>
        <p:txBody>
          <a:bodyPr wrap="square">
            <a:spAutoFit/>
          </a:bodyPr>
          <a:lstStyle/>
          <a:p>
            <a:pPr marL="342900" indent="-342900" algn="ctr">
              <a:lnSpc>
                <a:spcPct val="200000"/>
              </a:lnSpc>
              <a:buClr>
                <a:schemeClr val="accent1">
                  <a:lumMod val="75000"/>
                </a:schemeClr>
              </a:buClr>
              <a:buFont typeface="Wingdings" pitchFamily="2" charset="2"/>
              <a:buChar char="Ø"/>
            </a:pPr>
            <a:r>
              <a:rPr lang="en-US" sz="2000" b="1" dirty="0"/>
              <a:t>Smooth Particle Hydrodynamics </a:t>
            </a:r>
            <a:r>
              <a:rPr lang="en-US" sz="2000" b="1" dirty="0">
                <a:solidFill>
                  <a:schemeClr val="accent1">
                    <a:lumMod val="75000"/>
                  </a:schemeClr>
                </a:solidFill>
              </a:rPr>
              <a:t>by</a:t>
            </a:r>
            <a:r>
              <a:rPr lang="en-US" sz="2000" b="1" dirty="0"/>
              <a:t> </a:t>
            </a:r>
            <a:r>
              <a:rPr lang="en-US" sz="2000" b="1" dirty="0">
                <a:solidFill>
                  <a:schemeClr val="accent1">
                    <a:lumMod val="75000"/>
                  </a:schemeClr>
                </a:solidFill>
              </a:rPr>
              <a:t>Lucy(1977)</a:t>
            </a:r>
          </a:p>
          <a:p>
            <a:pPr marL="342900" indent="-342900" algn="ctr">
              <a:lnSpc>
                <a:spcPct val="200000"/>
              </a:lnSpc>
              <a:buClr>
                <a:schemeClr val="accent1">
                  <a:lumMod val="75000"/>
                </a:schemeClr>
              </a:buClr>
              <a:buFont typeface="Wingdings" pitchFamily="2" charset="2"/>
              <a:buChar char="Ø"/>
            </a:pPr>
            <a:r>
              <a:rPr lang="en-US" sz="2000" b="1" dirty="0"/>
              <a:t>Diffuse Element Method </a:t>
            </a:r>
            <a:r>
              <a:rPr lang="en-US" sz="2000" b="1" dirty="0">
                <a:solidFill>
                  <a:schemeClr val="accent1">
                    <a:lumMod val="75000"/>
                  </a:schemeClr>
                </a:solidFill>
              </a:rPr>
              <a:t>by Nayroles et al.(1992)</a:t>
            </a:r>
          </a:p>
          <a:p>
            <a:pPr marL="342900" indent="-342900" algn="ctr">
              <a:lnSpc>
                <a:spcPct val="200000"/>
              </a:lnSpc>
              <a:buClr>
                <a:schemeClr val="accent1">
                  <a:lumMod val="75000"/>
                </a:schemeClr>
              </a:buClr>
              <a:buFont typeface="Wingdings" pitchFamily="2" charset="2"/>
              <a:buChar char="Ø"/>
            </a:pPr>
            <a:r>
              <a:rPr lang="en-US" sz="2000" b="1" dirty="0"/>
              <a:t>Element free Galerkin Method </a:t>
            </a:r>
            <a:r>
              <a:rPr lang="en-US" sz="2000" b="1" dirty="0">
                <a:solidFill>
                  <a:schemeClr val="accent1">
                    <a:lumMod val="75000"/>
                  </a:schemeClr>
                </a:solidFill>
              </a:rPr>
              <a:t>by </a:t>
            </a:r>
            <a:r>
              <a:rPr lang="en-US" sz="2000" b="1" dirty="0" err="1">
                <a:solidFill>
                  <a:schemeClr val="accent1">
                    <a:lumMod val="75000"/>
                  </a:schemeClr>
                </a:solidFill>
              </a:rPr>
              <a:t>Belytschko</a:t>
            </a:r>
            <a:r>
              <a:rPr lang="en-US" sz="2000" b="1" dirty="0">
                <a:solidFill>
                  <a:schemeClr val="accent1">
                    <a:lumMod val="75000"/>
                  </a:schemeClr>
                </a:solidFill>
              </a:rPr>
              <a:t> et al.(1994)</a:t>
            </a:r>
          </a:p>
          <a:p>
            <a:pPr marL="342900" indent="-342900" algn="ctr">
              <a:lnSpc>
                <a:spcPct val="200000"/>
              </a:lnSpc>
              <a:buClr>
                <a:schemeClr val="accent1">
                  <a:lumMod val="75000"/>
                </a:schemeClr>
              </a:buClr>
              <a:buFont typeface="Wingdings" pitchFamily="2" charset="2"/>
              <a:buChar char="Ø"/>
            </a:pPr>
            <a:r>
              <a:rPr lang="en-US" sz="2000" b="1" dirty="0"/>
              <a:t>Reproducing Kernel Particle Method </a:t>
            </a:r>
            <a:r>
              <a:rPr lang="en-US" sz="2000" b="1" dirty="0">
                <a:solidFill>
                  <a:schemeClr val="accent1">
                    <a:lumMod val="75000"/>
                  </a:schemeClr>
                </a:solidFill>
              </a:rPr>
              <a:t>by</a:t>
            </a:r>
            <a:r>
              <a:rPr lang="en-US" sz="2000" b="1" dirty="0"/>
              <a:t> </a:t>
            </a:r>
            <a:r>
              <a:rPr lang="en-US" sz="2000" b="1" dirty="0">
                <a:solidFill>
                  <a:schemeClr val="accent1">
                    <a:lumMod val="75000"/>
                  </a:schemeClr>
                </a:solidFill>
              </a:rPr>
              <a:t>Liu et al.(1995)</a:t>
            </a:r>
          </a:p>
          <a:p>
            <a:pPr marL="342900" indent="-342900" algn="ctr">
              <a:lnSpc>
                <a:spcPct val="200000"/>
              </a:lnSpc>
              <a:buClr>
                <a:schemeClr val="accent1">
                  <a:lumMod val="75000"/>
                </a:schemeClr>
              </a:buClr>
              <a:buFont typeface="Wingdings" pitchFamily="2" charset="2"/>
              <a:buChar char="Ø"/>
            </a:pPr>
            <a:r>
              <a:rPr lang="en-US" sz="2000" b="1" dirty="0"/>
              <a:t> Hp-clouds Method </a:t>
            </a:r>
            <a:r>
              <a:rPr lang="en-US" sz="2000" b="1" dirty="0">
                <a:solidFill>
                  <a:schemeClr val="accent1">
                    <a:lumMod val="75000"/>
                  </a:schemeClr>
                </a:solidFill>
              </a:rPr>
              <a:t>by Duarte and </a:t>
            </a:r>
            <a:r>
              <a:rPr lang="en-US" sz="2000" b="1" dirty="0" err="1">
                <a:solidFill>
                  <a:schemeClr val="accent1">
                    <a:lumMod val="75000"/>
                  </a:schemeClr>
                </a:solidFill>
              </a:rPr>
              <a:t>Oden</a:t>
            </a:r>
            <a:r>
              <a:rPr lang="en-US" sz="2000" b="1" dirty="0">
                <a:solidFill>
                  <a:schemeClr val="accent1">
                    <a:lumMod val="75000"/>
                  </a:schemeClr>
                </a:solidFill>
              </a:rPr>
              <a:t>(1996)</a:t>
            </a:r>
          </a:p>
          <a:p>
            <a:pPr marL="342900" indent="-342900" algn="ctr">
              <a:lnSpc>
                <a:spcPct val="200000"/>
              </a:lnSpc>
              <a:buClr>
                <a:schemeClr val="accent1">
                  <a:lumMod val="75000"/>
                </a:schemeClr>
              </a:buClr>
              <a:buFont typeface="Wingdings" pitchFamily="2" charset="2"/>
              <a:buChar char="Ø"/>
            </a:pPr>
            <a:r>
              <a:rPr lang="en-US" sz="2000" b="1" dirty="0"/>
              <a:t> Partition of Unity Method </a:t>
            </a:r>
            <a:r>
              <a:rPr lang="en-US" sz="2000" b="1" dirty="0">
                <a:solidFill>
                  <a:schemeClr val="accent1">
                    <a:lumMod val="75000"/>
                  </a:schemeClr>
                </a:solidFill>
              </a:rPr>
              <a:t>by </a:t>
            </a:r>
            <a:r>
              <a:rPr lang="en-US" sz="2000" b="1" dirty="0" err="1">
                <a:solidFill>
                  <a:schemeClr val="accent1">
                    <a:lumMod val="75000"/>
                  </a:schemeClr>
                </a:solidFill>
              </a:rPr>
              <a:t>Babuska</a:t>
            </a:r>
            <a:r>
              <a:rPr lang="en-US" sz="2000" b="1" dirty="0">
                <a:solidFill>
                  <a:schemeClr val="accent1">
                    <a:lumMod val="75000"/>
                  </a:schemeClr>
                </a:solidFill>
              </a:rPr>
              <a:t> and </a:t>
            </a:r>
            <a:r>
              <a:rPr lang="en-US" sz="2000" b="1" dirty="0" err="1">
                <a:solidFill>
                  <a:schemeClr val="accent1">
                    <a:lumMod val="75000"/>
                  </a:schemeClr>
                </a:solidFill>
              </a:rPr>
              <a:t>Melenk</a:t>
            </a:r>
            <a:r>
              <a:rPr lang="en-US" sz="2000" b="1" dirty="0">
                <a:solidFill>
                  <a:schemeClr val="accent1">
                    <a:lumMod val="75000"/>
                  </a:schemeClr>
                </a:solidFill>
              </a:rPr>
              <a:t>(1997)</a:t>
            </a:r>
          </a:p>
          <a:p>
            <a:pPr marL="342900" indent="-342900" algn="ctr">
              <a:lnSpc>
                <a:spcPct val="200000"/>
              </a:lnSpc>
              <a:buClr>
                <a:schemeClr val="accent1">
                  <a:lumMod val="75000"/>
                </a:schemeClr>
              </a:buClr>
              <a:buFont typeface="Wingdings" pitchFamily="2" charset="2"/>
              <a:buChar char="Ø"/>
            </a:pPr>
            <a:r>
              <a:rPr lang="en-US" sz="2000" b="1" dirty="0"/>
              <a:t>Mesh-less local  Petrov Galerkin method </a:t>
            </a:r>
            <a:r>
              <a:rPr lang="en-US" sz="2000" b="1" dirty="0">
                <a:solidFill>
                  <a:schemeClr val="accent1">
                    <a:lumMod val="75000"/>
                  </a:schemeClr>
                </a:solidFill>
              </a:rPr>
              <a:t>by </a:t>
            </a:r>
            <a:r>
              <a:rPr lang="en-US" sz="2000" b="1" dirty="0" err="1">
                <a:solidFill>
                  <a:schemeClr val="accent1">
                    <a:lumMod val="75000"/>
                  </a:schemeClr>
                </a:solidFill>
              </a:rPr>
              <a:t>Atluri</a:t>
            </a:r>
            <a:r>
              <a:rPr lang="en-US" sz="2000" b="1" dirty="0">
                <a:solidFill>
                  <a:schemeClr val="accent1">
                    <a:lumMod val="75000"/>
                  </a:schemeClr>
                </a:solidFill>
              </a:rPr>
              <a:t> and Zhu(1998)</a:t>
            </a:r>
          </a:p>
          <a:p>
            <a:pPr marL="342900" indent="-342900" algn="ctr">
              <a:lnSpc>
                <a:spcPct val="200000"/>
              </a:lnSpc>
              <a:buClr>
                <a:schemeClr val="accent1">
                  <a:lumMod val="75000"/>
                </a:schemeClr>
              </a:buClr>
              <a:buFont typeface="Wingdings" pitchFamily="2" charset="2"/>
              <a:buChar char="Ø"/>
            </a:pPr>
            <a:r>
              <a:rPr lang="en-US" sz="2000" b="1" dirty="0"/>
              <a:t> Mesh-less Natural Element method </a:t>
            </a:r>
            <a:r>
              <a:rPr lang="en-US" sz="2000" b="1" dirty="0">
                <a:solidFill>
                  <a:schemeClr val="accent1">
                    <a:lumMod val="75000"/>
                  </a:schemeClr>
                </a:solidFill>
              </a:rPr>
              <a:t>by </a:t>
            </a:r>
            <a:r>
              <a:rPr lang="en-US" sz="2000" b="1" dirty="0" err="1">
                <a:solidFill>
                  <a:schemeClr val="accent1">
                    <a:lumMod val="75000"/>
                  </a:schemeClr>
                </a:solidFill>
              </a:rPr>
              <a:t>Yvonnet</a:t>
            </a:r>
            <a:r>
              <a:rPr lang="en-US" sz="2000" b="1" dirty="0">
                <a:solidFill>
                  <a:schemeClr val="accent1">
                    <a:lumMod val="75000"/>
                  </a:schemeClr>
                </a:solidFill>
              </a:rPr>
              <a:t>(2004)</a:t>
            </a:r>
          </a:p>
          <a:p>
            <a:pPr marL="342900" indent="-342900" algn="ctr">
              <a:lnSpc>
                <a:spcPct val="200000"/>
              </a:lnSpc>
              <a:buClr>
                <a:schemeClr val="accent1">
                  <a:lumMod val="75000"/>
                </a:schemeClr>
              </a:buClr>
              <a:buFont typeface="Wingdings" pitchFamily="2" charset="2"/>
              <a:buChar char="Ø"/>
            </a:pPr>
            <a:endParaRPr lang="en-US" sz="2000" b="1" dirty="0"/>
          </a:p>
          <a:p>
            <a:pPr marL="342900" indent="-342900" algn="ctr">
              <a:lnSpc>
                <a:spcPct val="200000"/>
              </a:lnSpc>
              <a:buClr>
                <a:schemeClr val="accent1">
                  <a:lumMod val="75000"/>
                </a:schemeClr>
              </a:buClr>
              <a:buFont typeface="Wingdings" pitchFamily="2" charset="2"/>
              <a:buChar char="Ø"/>
            </a:pPr>
            <a:endParaRPr lang="en-US" sz="2000" b="1" dirty="0"/>
          </a:p>
        </p:txBody>
      </p:sp>
      <p:sp>
        <p:nvSpPr>
          <p:cNvPr id="27" name="Footer Placeholder 26"/>
          <p:cNvSpPr>
            <a:spLocks noGrp="1"/>
          </p:cNvSpPr>
          <p:nvPr>
            <p:ph type="ftr" sz="quarter" idx="11"/>
          </p:nvPr>
        </p:nvSpPr>
        <p:spPr>
          <a:xfrm>
            <a:off x="4343400" y="6400800"/>
            <a:ext cx="3962400" cy="457200"/>
          </a:xfrm>
        </p:spPr>
        <p:txBody>
          <a:bodyPr/>
          <a:lstStyle/>
          <a:p>
            <a:r>
              <a:rPr lang="en-US"/>
              <a:t>Ref-[2]</a:t>
            </a:r>
            <a:endParaRPr lang="en-US" dirty="0"/>
          </a:p>
        </p:txBody>
      </p:sp>
      <p:sp>
        <p:nvSpPr>
          <p:cNvPr id="7" name="Date Placeholder 4">
            <a:extLst>
              <a:ext uri="{FF2B5EF4-FFF2-40B4-BE49-F238E27FC236}">
                <a16:creationId xmlns:a16="http://schemas.microsoft.com/office/drawing/2014/main" id="{BF37618E-15E3-469E-94F9-C5EEC2F7D2D5}"/>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blinds(horizontal)">
                                      <p:cBhvr>
                                        <p:cTn id="10" dur="500"/>
                                        <p:tgtEl>
                                          <p:spTgt spid="9">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blinds(horizontal)">
                                      <p:cBhvr>
                                        <p:cTn id="13" dur="500"/>
                                        <p:tgtEl>
                                          <p:spTgt spid="9">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
                                            <p:txEl>
                                              <p:pRg st="3" end="3"/>
                                            </p:txEl>
                                          </p:spTgt>
                                        </p:tgtEl>
                                        <p:attrNameLst>
                                          <p:attrName>style.visibility</p:attrName>
                                        </p:attrNameLst>
                                      </p:cBhvr>
                                      <p:to>
                                        <p:strVal val="visible"/>
                                      </p:to>
                                    </p:set>
                                    <p:animEffect transition="in" filter="blinds(horizontal)">
                                      <p:cBhvr>
                                        <p:cTn id="16" dur="500"/>
                                        <p:tgtEl>
                                          <p:spTgt spid="9">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animEffect transition="in" filter="blinds(horizontal)">
                                      <p:cBhvr>
                                        <p:cTn id="19" dur="500"/>
                                        <p:tgtEl>
                                          <p:spTgt spid="9">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9">
                                            <p:txEl>
                                              <p:pRg st="5" end="5"/>
                                            </p:txEl>
                                          </p:spTgt>
                                        </p:tgtEl>
                                        <p:attrNameLst>
                                          <p:attrName>style.visibility</p:attrName>
                                        </p:attrNameLst>
                                      </p:cBhvr>
                                      <p:to>
                                        <p:strVal val="visible"/>
                                      </p:to>
                                    </p:set>
                                    <p:animEffect transition="in" filter="blinds(horizontal)">
                                      <p:cBhvr>
                                        <p:cTn id="22" dur="500"/>
                                        <p:tgtEl>
                                          <p:spTgt spid="9">
                                            <p:txEl>
                                              <p:pRg st="5" end="5"/>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9">
                                            <p:txEl>
                                              <p:pRg st="6" end="6"/>
                                            </p:txEl>
                                          </p:spTgt>
                                        </p:tgtEl>
                                        <p:attrNameLst>
                                          <p:attrName>style.visibility</p:attrName>
                                        </p:attrNameLst>
                                      </p:cBhvr>
                                      <p:to>
                                        <p:strVal val="visible"/>
                                      </p:to>
                                    </p:set>
                                    <p:animEffect transition="in" filter="blinds(horizontal)">
                                      <p:cBhvr>
                                        <p:cTn id="25" dur="500"/>
                                        <p:tgtEl>
                                          <p:spTgt spid="9">
                                            <p:txEl>
                                              <p:pRg st="6" end="6"/>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9">
                                            <p:txEl>
                                              <p:pRg st="7" end="7"/>
                                            </p:txEl>
                                          </p:spTgt>
                                        </p:tgtEl>
                                        <p:attrNameLst>
                                          <p:attrName>style.visibility</p:attrName>
                                        </p:attrNameLst>
                                      </p:cBhvr>
                                      <p:to>
                                        <p:strVal val="visible"/>
                                      </p:to>
                                    </p:set>
                                    <p:animEffect transition="in" filter="blinds(horizontal)">
                                      <p:cBhvr>
                                        <p:cTn id="28" dur="500"/>
                                        <p:tgtEl>
                                          <p:spTgt spid="9">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xit" presetSubtype="10" fill="hold" nodeType="clickEffect">
                                  <p:stCondLst>
                                    <p:cond delay="0"/>
                                  </p:stCondLst>
                                  <p:childTnLst>
                                    <p:animEffect transition="out" filter="blinds(horizontal)">
                                      <p:cBhvr>
                                        <p:cTn id="32" dur="500"/>
                                        <p:tgtEl>
                                          <p:spTgt spid="9">
                                            <p:txEl>
                                              <p:pRg st="2" end="2"/>
                                            </p:txEl>
                                          </p:spTgt>
                                        </p:tgtEl>
                                      </p:cBhvr>
                                    </p:animEffect>
                                    <p:set>
                                      <p:cBhvr>
                                        <p:cTn id="33" dur="1" fill="hold">
                                          <p:stCondLst>
                                            <p:cond delay="499"/>
                                          </p:stCondLst>
                                        </p:cTn>
                                        <p:tgtEl>
                                          <p:spTgt spid="9">
                                            <p:txEl>
                                              <p:pRg st="2" end="2"/>
                                            </p:txEl>
                                          </p:spTgt>
                                        </p:tgtEl>
                                        <p:attrNameLst>
                                          <p:attrName>style.visibility</p:attrName>
                                        </p:attrNameLst>
                                      </p:cBhvr>
                                      <p:to>
                                        <p:strVal val="hidden"/>
                                      </p:to>
                                    </p:set>
                                  </p:childTnLst>
                                </p:cTn>
                              </p:par>
                              <p:par>
                                <p:cTn id="34" presetID="3" presetClass="exit" presetSubtype="10" fill="hold" nodeType="withEffect">
                                  <p:stCondLst>
                                    <p:cond delay="0"/>
                                  </p:stCondLst>
                                  <p:childTnLst>
                                    <p:animEffect transition="out" filter="blinds(horizontal)">
                                      <p:cBhvr>
                                        <p:cTn id="35" dur="500"/>
                                        <p:tgtEl>
                                          <p:spTgt spid="9">
                                            <p:txEl>
                                              <p:pRg st="6" end="6"/>
                                            </p:txEl>
                                          </p:spTgt>
                                        </p:tgtEl>
                                      </p:cBhvr>
                                    </p:animEffect>
                                    <p:set>
                                      <p:cBhvr>
                                        <p:cTn id="36" dur="1" fill="hold">
                                          <p:stCondLst>
                                            <p:cond delay="499"/>
                                          </p:stCondLst>
                                        </p:cTn>
                                        <p:tgtEl>
                                          <p:spTgt spid="9">
                                            <p:txEl>
                                              <p:pRg st="6" end="6"/>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04800"/>
            <a:ext cx="7772400" cy="1143000"/>
          </a:xfrm>
        </p:spPr>
        <p:txBody>
          <a:bodyPr/>
          <a:lstStyle/>
          <a:p>
            <a:r>
              <a:rPr lang="en-US" dirty="0"/>
              <a:t>State Of The Art</a:t>
            </a:r>
          </a:p>
        </p:txBody>
      </p:sp>
      <p:sp>
        <p:nvSpPr>
          <p:cNvPr id="6" name="Text Placeholder 5"/>
          <p:cNvSpPr>
            <a:spLocks noGrp="1"/>
          </p:cNvSpPr>
          <p:nvPr>
            <p:ph type="body" idx="1"/>
          </p:nvPr>
        </p:nvSpPr>
        <p:spPr>
          <a:xfrm>
            <a:off x="533400" y="914400"/>
            <a:ext cx="3733800" cy="762000"/>
          </a:xfrm>
        </p:spPr>
        <p:txBody>
          <a:bodyPr/>
          <a:lstStyle/>
          <a:p>
            <a:pPr algn="ctr"/>
            <a:r>
              <a:rPr lang="en-US" sz="2800" dirty="0">
                <a:solidFill>
                  <a:schemeClr val="tx1"/>
                </a:solidFill>
              </a:rPr>
              <a:t>Element Free Galerkin (EFG)</a:t>
            </a:r>
          </a:p>
        </p:txBody>
      </p:sp>
      <p:sp>
        <p:nvSpPr>
          <p:cNvPr id="8" name="Text Placeholder 7"/>
          <p:cNvSpPr>
            <a:spLocks noGrp="1"/>
          </p:cNvSpPr>
          <p:nvPr>
            <p:ph type="body" sz="half" idx="3"/>
          </p:nvPr>
        </p:nvSpPr>
        <p:spPr>
          <a:xfrm>
            <a:off x="4953000" y="914400"/>
            <a:ext cx="3733800" cy="762000"/>
          </a:xfrm>
        </p:spPr>
        <p:txBody>
          <a:bodyPr/>
          <a:lstStyle/>
          <a:p>
            <a:pPr algn="ctr"/>
            <a:r>
              <a:rPr lang="en-US" sz="2800" dirty="0">
                <a:solidFill>
                  <a:schemeClr val="tx1"/>
                </a:solidFill>
              </a:rPr>
              <a:t>Mesh-less local  Petrov Galerkin (MLPG)</a:t>
            </a:r>
          </a:p>
        </p:txBody>
      </p:sp>
      <p:sp>
        <p:nvSpPr>
          <p:cNvPr id="15" name="Slide Number Placeholder 14"/>
          <p:cNvSpPr>
            <a:spLocks noGrp="1"/>
          </p:cNvSpPr>
          <p:nvPr>
            <p:ph type="sldNum" sz="quarter" idx="12"/>
          </p:nvPr>
        </p:nvSpPr>
        <p:spPr/>
        <p:txBody>
          <a:bodyPr/>
          <a:lstStyle/>
          <a:p>
            <a:fld id="{A0090995-E9AE-4D55-BBC7-F1DFD05DA4E7}" type="slidenum">
              <a:rPr lang="en-US" smtClean="0"/>
              <a:t>8</a:t>
            </a:fld>
            <a:endParaRPr lang="en-US"/>
          </a:p>
        </p:txBody>
      </p:sp>
      <p:sp>
        <p:nvSpPr>
          <p:cNvPr id="7" name="Content Placeholder 6"/>
          <p:cNvSpPr>
            <a:spLocks noGrp="1"/>
          </p:cNvSpPr>
          <p:nvPr>
            <p:ph sz="half" idx="2"/>
          </p:nvPr>
        </p:nvSpPr>
        <p:spPr>
          <a:xfrm>
            <a:off x="228600" y="1905000"/>
            <a:ext cx="4572000" cy="4343400"/>
          </a:xfrm>
        </p:spPr>
        <p:txBody>
          <a:bodyPr>
            <a:noAutofit/>
          </a:bodyPr>
          <a:lstStyle/>
          <a:p>
            <a:pPr marL="457200" indent="-457200">
              <a:buFont typeface="Wingdings" pitchFamily="2" charset="2"/>
              <a:buChar char="Ø"/>
            </a:pPr>
            <a:r>
              <a:rPr lang="en-US" sz="2400" b="1" dirty="0">
                <a:solidFill>
                  <a:schemeClr val="accent1">
                    <a:lumMod val="75000"/>
                  </a:schemeClr>
                </a:solidFill>
              </a:rPr>
              <a:t>Not a true mesh-free method</a:t>
            </a:r>
            <a:r>
              <a:rPr lang="en-US" sz="2400" b="1" dirty="0"/>
              <a:t>.</a:t>
            </a:r>
          </a:p>
          <a:p>
            <a:pPr marL="457200" indent="-457200">
              <a:buFont typeface="Wingdings" pitchFamily="2" charset="2"/>
              <a:buChar char="Ø"/>
            </a:pPr>
            <a:r>
              <a:rPr lang="en-US" sz="2400" b="1" dirty="0">
                <a:solidFill>
                  <a:srgbClr val="00B050"/>
                </a:solidFill>
              </a:rPr>
              <a:t>Based on Moving Least Squares (MLS) approximation.</a:t>
            </a:r>
          </a:p>
          <a:p>
            <a:pPr marL="457200" indent="-457200">
              <a:buFont typeface="Wingdings" pitchFamily="2" charset="2"/>
              <a:buChar char="Ø"/>
            </a:pPr>
            <a:r>
              <a:rPr lang="en-US" sz="2400" b="1" dirty="0">
                <a:solidFill>
                  <a:schemeClr val="accent1">
                    <a:lumMod val="75000"/>
                  </a:schemeClr>
                </a:solidFill>
              </a:rPr>
              <a:t>Based on the global weak form</a:t>
            </a:r>
            <a:r>
              <a:rPr lang="en-US" sz="2400" b="1" dirty="0"/>
              <a:t>.</a:t>
            </a:r>
          </a:p>
          <a:p>
            <a:pPr marL="457200" indent="-457200">
              <a:buFont typeface="Wingdings" pitchFamily="2" charset="2"/>
              <a:buChar char="Ø"/>
            </a:pPr>
            <a:r>
              <a:rPr lang="en-US" sz="2400" b="1" dirty="0">
                <a:solidFill>
                  <a:schemeClr val="accent1">
                    <a:lumMod val="75000"/>
                  </a:schemeClr>
                </a:solidFill>
              </a:rPr>
              <a:t>Background mesh is required to evaluate the integrals.</a:t>
            </a:r>
          </a:p>
          <a:p>
            <a:pPr marL="457200" indent="-457200">
              <a:buFont typeface="Wingdings" pitchFamily="2" charset="2"/>
              <a:buChar char="Ø"/>
            </a:pPr>
            <a:r>
              <a:rPr lang="en-US" sz="2400" b="1" dirty="0">
                <a:solidFill>
                  <a:srgbClr val="00B050"/>
                </a:solidFill>
              </a:rPr>
              <a:t>Required to impose the EBCs.</a:t>
            </a:r>
          </a:p>
        </p:txBody>
      </p:sp>
      <p:sp>
        <p:nvSpPr>
          <p:cNvPr id="10" name="Content Placeholder 9"/>
          <p:cNvSpPr>
            <a:spLocks noGrp="1"/>
          </p:cNvSpPr>
          <p:nvPr>
            <p:ph sz="half" idx="4"/>
          </p:nvPr>
        </p:nvSpPr>
        <p:spPr>
          <a:xfrm>
            <a:off x="4953000" y="1905000"/>
            <a:ext cx="4191000" cy="4572000"/>
          </a:xfrm>
        </p:spPr>
        <p:txBody>
          <a:bodyPr>
            <a:normAutofit/>
          </a:bodyPr>
          <a:lstStyle/>
          <a:p>
            <a:pPr>
              <a:buFont typeface="Wingdings" pitchFamily="2" charset="2"/>
              <a:buChar char="Ø"/>
            </a:pPr>
            <a:r>
              <a:rPr lang="en-US" sz="2400" b="1" dirty="0">
                <a:solidFill>
                  <a:schemeClr val="accent1">
                    <a:lumMod val="75000"/>
                  </a:schemeClr>
                </a:solidFill>
              </a:rPr>
              <a:t>A true mesh-free method</a:t>
            </a:r>
            <a:r>
              <a:rPr lang="en-US" sz="2400" b="1" dirty="0"/>
              <a:t>.</a:t>
            </a:r>
          </a:p>
          <a:p>
            <a:pPr>
              <a:buFont typeface="Wingdings" pitchFamily="2" charset="2"/>
              <a:buChar char="Ø"/>
            </a:pPr>
            <a:r>
              <a:rPr lang="en-US" sz="2400" b="1" dirty="0">
                <a:solidFill>
                  <a:srgbClr val="00B050"/>
                </a:solidFill>
              </a:rPr>
              <a:t>Based on Moving Least Squares (MLS) approximation.</a:t>
            </a:r>
          </a:p>
          <a:p>
            <a:pPr>
              <a:buFont typeface="Wingdings" pitchFamily="2" charset="2"/>
              <a:buChar char="Ø"/>
            </a:pPr>
            <a:r>
              <a:rPr lang="en-US" sz="2400" b="1" dirty="0">
                <a:solidFill>
                  <a:schemeClr val="accent1">
                    <a:lumMod val="75000"/>
                  </a:schemeClr>
                </a:solidFill>
              </a:rPr>
              <a:t>Based on local weak form.</a:t>
            </a:r>
          </a:p>
          <a:p>
            <a:pPr>
              <a:buFont typeface="Wingdings" pitchFamily="2" charset="2"/>
              <a:buChar char="Ø"/>
            </a:pPr>
            <a:r>
              <a:rPr lang="en-US" sz="2400" b="1" dirty="0">
                <a:solidFill>
                  <a:schemeClr val="accent1">
                    <a:lumMod val="75000"/>
                  </a:schemeClr>
                </a:solidFill>
              </a:rPr>
              <a:t>No background mesh is required to evaluate the integrals</a:t>
            </a:r>
          </a:p>
          <a:p>
            <a:pPr>
              <a:buFont typeface="Wingdings" pitchFamily="2" charset="2"/>
              <a:buChar char="Ø"/>
            </a:pPr>
            <a:r>
              <a:rPr lang="en-US" sz="2400" b="1" dirty="0">
                <a:solidFill>
                  <a:srgbClr val="00B050"/>
                </a:solidFill>
              </a:rPr>
              <a:t>Required to impose the EBCs.</a:t>
            </a:r>
          </a:p>
        </p:txBody>
      </p:sp>
      <p:sp>
        <p:nvSpPr>
          <p:cNvPr id="11" name="Footer Placeholder 10"/>
          <p:cNvSpPr>
            <a:spLocks noGrp="1"/>
          </p:cNvSpPr>
          <p:nvPr>
            <p:ph type="ftr" sz="quarter" idx="11"/>
          </p:nvPr>
        </p:nvSpPr>
        <p:spPr>
          <a:xfrm>
            <a:off x="4267200" y="6400800"/>
            <a:ext cx="3962400" cy="457200"/>
          </a:xfrm>
        </p:spPr>
        <p:txBody>
          <a:bodyPr/>
          <a:lstStyle/>
          <a:p>
            <a:r>
              <a:rPr lang="en-US"/>
              <a:t>Ref-[1,3,4]</a:t>
            </a:r>
            <a:endParaRPr lang="en-US" dirty="0"/>
          </a:p>
        </p:txBody>
      </p:sp>
      <p:sp>
        <p:nvSpPr>
          <p:cNvPr id="12" name="Date Placeholder 4">
            <a:extLst>
              <a:ext uri="{FF2B5EF4-FFF2-40B4-BE49-F238E27FC236}">
                <a16:creationId xmlns:a16="http://schemas.microsoft.com/office/drawing/2014/main" id="{EE417280-26CD-4C23-82E7-A860C17A3138}"/>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blinds(horizontal)">
                                      <p:cBhvr>
                                        <p:cTn id="10" dur="500"/>
                                        <p:tgtEl>
                                          <p:spTgt spid="8">
                                            <p:txEl>
                                              <p:pRg st="0" end="0"/>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blinds(horizontal)">
                                      <p:cBhvr>
                                        <p:cTn id="13" dur="500"/>
                                        <p:tgtEl>
                                          <p:spTgt spid="7">
                                            <p:txEl>
                                              <p:pRg st="0" end="0"/>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blinds(horizontal)">
                                      <p:cBhvr>
                                        <p:cTn id="16" dur="500"/>
                                        <p:tgtEl>
                                          <p:spTgt spid="10">
                                            <p:txEl>
                                              <p:pRg st="0" end="0"/>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blinds(horizontal)">
                                      <p:cBhvr>
                                        <p:cTn id="19" dur="500"/>
                                        <p:tgtEl>
                                          <p:spTgt spid="7">
                                            <p:txEl>
                                              <p:pRg st="1" end="1"/>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10">
                                            <p:txEl>
                                              <p:pRg st="1" end="1"/>
                                            </p:txEl>
                                          </p:spTgt>
                                        </p:tgtEl>
                                        <p:attrNameLst>
                                          <p:attrName>style.visibility</p:attrName>
                                        </p:attrNameLst>
                                      </p:cBhvr>
                                      <p:to>
                                        <p:strVal val="visible"/>
                                      </p:to>
                                    </p:set>
                                    <p:animEffect transition="in" filter="blinds(horizontal)">
                                      <p:cBhvr>
                                        <p:cTn id="22" dur="500"/>
                                        <p:tgtEl>
                                          <p:spTgt spid="10">
                                            <p:txEl>
                                              <p:pRg st="1" end="1"/>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blinds(horizontal)">
                                      <p:cBhvr>
                                        <p:cTn id="25" dur="500"/>
                                        <p:tgtEl>
                                          <p:spTgt spid="7">
                                            <p:txEl>
                                              <p:pRg st="2" end="2"/>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10">
                                            <p:txEl>
                                              <p:pRg st="2" end="2"/>
                                            </p:txEl>
                                          </p:spTgt>
                                        </p:tgtEl>
                                        <p:attrNameLst>
                                          <p:attrName>style.visibility</p:attrName>
                                        </p:attrNameLst>
                                      </p:cBhvr>
                                      <p:to>
                                        <p:strVal val="visible"/>
                                      </p:to>
                                    </p:set>
                                    <p:animEffect transition="in" filter="blinds(horizontal)">
                                      <p:cBhvr>
                                        <p:cTn id="28" dur="500"/>
                                        <p:tgtEl>
                                          <p:spTgt spid="10">
                                            <p:txEl>
                                              <p:pRg st="2" end="2"/>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animEffect transition="in" filter="blinds(horizontal)">
                                      <p:cBhvr>
                                        <p:cTn id="31" dur="500"/>
                                        <p:tgtEl>
                                          <p:spTgt spid="7">
                                            <p:txEl>
                                              <p:pRg st="3" end="3"/>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10">
                                            <p:txEl>
                                              <p:pRg st="3" end="3"/>
                                            </p:txEl>
                                          </p:spTgt>
                                        </p:tgtEl>
                                        <p:attrNameLst>
                                          <p:attrName>style.visibility</p:attrName>
                                        </p:attrNameLst>
                                      </p:cBhvr>
                                      <p:to>
                                        <p:strVal val="visible"/>
                                      </p:to>
                                    </p:set>
                                    <p:animEffect transition="in" filter="blinds(horizontal)">
                                      <p:cBhvr>
                                        <p:cTn id="34" dur="500"/>
                                        <p:tgtEl>
                                          <p:spTgt spid="10">
                                            <p:txEl>
                                              <p:pRg st="3" end="3"/>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Effect transition="in" filter="blinds(horizontal)">
                                      <p:cBhvr>
                                        <p:cTn id="37" dur="500"/>
                                        <p:tgtEl>
                                          <p:spTgt spid="7">
                                            <p:txEl>
                                              <p:pRg st="4" end="4"/>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10">
                                            <p:txEl>
                                              <p:pRg st="4" end="4"/>
                                            </p:txEl>
                                          </p:spTgt>
                                        </p:tgtEl>
                                        <p:attrNameLst>
                                          <p:attrName>style.visibility</p:attrName>
                                        </p:attrNameLst>
                                      </p:cBhvr>
                                      <p:to>
                                        <p:strVal val="visible"/>
                                      </p:to>
                                    </p:set>
                                    <p:animEffect transition="in" filter="blinds(horizontal)">
                                      <p:cBhvr>
                                        <p:cTn id="40"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of the Presentation</a:t>
            </a:r>
          </a:p>
        </p:txBody>
      </p:sp>
      <p:sp>
        <p:nvSpPr>
          <p:cNvPr id="3" name="Content Placeholder 2"/>
          <p:cNvSpPr>
            <a:spLocks noGrp="1"/>
          </p:cNvSpPr>
          <p:nvPr>
            <p:ph sz="quarter" idx="1"/>
          </p:nvPr>
        </p:nvSpPr>
        <p:spPr>
          <a:xfrm>
            <a:off x="914400" y="1828800"/>
            <a:ext cx="7772400" cy="4191000"/>
          </a:xfrm>
        </p:spPr>
        <p:txBody>
          <a:bodyPr/>
          <a:lstStyle/>
          <a:p>
            <a:pPr>
              <a:buFont typeface="Wingdings" pitchFamily="2" charset="2"/>
              <a:buChar char="Ø"/>
            </a:pPr>
            <a:r>
              <a:rPr lang="en-US" sz="3200" dirty="0"/>
              <a:t>  Introduction</a:t>
            </a:r>
          </a:p>
          <a:p>
            <a:pPr>
              <a:buFont typeface="Wingdings" pitchFamily="2" charset="2"/>
              <a:buChar char="Ø"/>
            </a:pPr>
            <a:r>
              <a:rPr lang="en-US" sz="3200" dirty="0"/>
              <a:t>  State of the Art</a:t>
            </a:r>
          </a:p>
          <a:p>
            <a:pPr>
              <a:buFont typeface="Wingdings" pitchFamily="2" charset="2"/>
              <a:buChar char="Ø"/>
            </a:pPr>
            <a:r>
              <a:rPr lang="en-US" sz="3200" dirty="0"/>
              <a:t>  </a:t>
            </a:r>
            <a:r>
              <a:rPr lang="en-US" sz="3600" b="1" dirty="0">
                <a:solidFill>
                  <a:schemeClr val="accent1">
                    <a:lumMod val="75000"/>
                  </a:schemeClr>
                </a:solidFill>
              </a:rPr>
              <a:t>Problem Definition (Test Case)</a:t>
            </a:r>
            <a:endParaRPr lang="en-US" sz="3200" b="1" dirty="0">
              <a:solidFill>
                <a:schemeClr val="accent1">
                  <a:lumMod val="75000"/>
                </a:schemeClr>
              </a:solidFill>
            </a:endParaRPr>
          </a:p>
          <a:p>
            <a:pPr>
              <a:buFont typeface="Wingdings" pitchFamily="2" charset="2"/>
              <a:buChar char="Ø"/>
            </a:pPr>
            <a:r>
              <a:rPr lang="en-US" sz="3200" dirty="0"/>
              <a:t>  Previous Work Done</a:t>
            </a:r>
          </a:p>
          <a:p>
            <a:pPr>
              <a:buFont typeface="Wingdings" pitchFamily="2" charset="2"/>
              <a:buChar char="Ø"/>
            </a:pPr>
            <a:r>
              <a:rPr lang="en-US" sz="3200" dirty="0"/>
              <a:t>  Proposed Work and Results</a:t>
            </a:r>
          </a:p>
          <a:p>
            <a:pPr>
              <a:buFont typeface="Wingdings" pitchFamily="2" charset="2"/>
              <a:buChar char="Ø"/>
            </a:pPr>
            <a:r>
              <a:rPr lang="en-US" sz="3200" dirty="0"/>
              <a:t>  Conclusion</a:t>
            </a:r>
          </a:p>
          <a:p>
            <a:pPr>
              <a:buFont typeface="Wingdings" pitchFamily="2" charset="2"/>
              <a:buChar char="Ø"/>
            </a:pPr>
            <a:r>
              <a:rPr lang="en-US" sz="3200" dirty="0"/>
              <a:t>  References</a:t>
            </a:r>
          </a:p>
          <a:p>
            <a:pPr>
              <a:buNone/>
            </a:pPr>
            <a:endParaRPr lang="en-US" dirty="0"/>
          </a:p>
        </p:txBody>
      </p:sp>
      <p:sp>
        <p:nvSpPr>
          <p:cNvPr id="5" name="Slide Number Placeholder 4"/>
          <p:cNvSpPr>
            <a:spLocks noGrp="1"/>
          </p:cNvSpPr>
          <p:nvPr>
            <p:ph type="sldNum" sz="quarter" idx="12"/>
          </p:nvPr>
        </p:nvSpPr>
        <p:spPr/>
        <p:txBody>
          <a:bodyPr/>
          <a:lstStyle/>
          <a:p>
            <a:fld id="{A0090995-E9AE-4D55-BBC7-F1DFD05DA4E7}" type="slidenum">
              <a:rPr lang="en-US" smtClean="0"/>
              <a:t>9</a:t>
            </a:fld>
            <a:endParaRPr lang="en-US"/>
          </a:p>
        </p:txBody>
      </p:sp>
      <p:sp>
        <p:nvSpPr>
          <p:cNvPr id="7" name="Date Placeholder 4">
            <a:extLst>
              <a:ext uri="{FF2B5EF4-FFF2-40B4-BE49-F238E27FC236}">
                <a16:creationId xmlns:a16="http://schemas.microsoft.com/office/drawing/2014/main" id="{C6FB91EC-4FF0-4AE1-82FD-B55099964307}"/>
              </a:ext>
            </a:extLst>
          </p:cNvPr>
          <p:cNvSpPr>
            <a:spLocks noGrp="1"/>
          </p:cNvSpPr>
          <p:nvPr>
            <p:ph type="dt" sz="half" idx="10"/>
          </p:nvPr>
        </p:nvSpPr>
        <p:spPr>
          <a:xfrm>
            <a:off x="6172200" y="6191250"/>
            <a:ext cx="2476500" cy="476250"/>
          </a:xfrm>
        </p:spPr>
        <p:txBody>
          <a:bodyPr/>
          <a:lstStyle/>
          <a:p>
            <a:r>
              <a:rPr lang="fr-FR"/>
              <a:t>26/06/2019</a:t>
            </a:r>
            <a:endParaRPr lang="fr-FR" dirty="0"/>
          </a:p>
        </p:txBody>
      </p:sp>
    </p:spTree>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1816</TotalTime>
  <Words>1949</Words>
  <Application>Microsoft Office PowerPoint</Application>
  <PresentationFormat>On-screen Show (4:3)</PresentationFormat>
  <Paragraphs>490</Paragraphs>
  <Slides>37</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Calibri</vt:lpstr>
      <vt:lpstr>Cambria</vt:lpstr>
      <vt:lpstr>Franklin Gothic Book</vt:lpstr>
      <vt:lpstr>Perpetua</vt:lpstr>
      <vt:lpstr>Wingdings</vt:lpstr>
      <vt:lpstr>Wingdings 2</vt:lpstr>
      <vt:lpstr>Equity</vt:lpstr>
      <vt:lpstr>Mesh-less Methods for Structural Analysis</vt:lpstr>
      <vt:lpstr>Outline of the Presentation</vt:lpstr>
      <vt:lpstr>Introduction</vt:lpstr>
      <vt:lpstr>Introduction</vt:lpstr>
      <vt:lpstr>Introduction</vt:lpstr>
      <vt:lpstr>Outline of the Presentation</vt:lpstr>
      <vt:lpstr>State Of The Art</vt:lpstr>
      <vt:lpstr>State Of The Art</vt:lpstr>
      <vt:lpstr>Outline of the Presentation</vt:lpstr>
      <vt:lpstr> Problem Definition</vt:lpstr>
      <vt:lpstr>Outline of the Presentation</vt:lpstr>
      <vt:lpstr>Previous Work Done</vt:lpstr>
      <vt:lpstr>Previous Work Done</vt:lpstr>
      <vt:lpstr>Previous Work Done</vt:lpstr>
      <vt:lpstr>Previous Work Done</vt:lpstr>
      <vt:lpstr>Previous Work Done</vt:lpstr>
      <vt:lpstr>Previous Work Done</vt:lpstr>
      <vt:lpstr>Previous Work Done</vt:lpstr>
      <vt:lpstr>Previous Work Done</vt:lpstr>
      <vt:lpstr>Previous Work Done</vt:lpstr>
      <vt:lpstr>Previous Work Done</vt:lpstr>
      <vt:lpstr>Previous Work Done</vt:lpstr>
      <vt:lpstr>Previous Work Done</vt:lpstr>
      <vt:lpstr>Previous Work Done</vt:lpstr>
      <vt:lpstr>Outline of the Presentation</vt:lpstr>
      <vt:lpstr>Proposed Work Done</vt:lpstr>
      <vt:lpstr>Proposed Work Done</vt:lpstr>
      <vt:lpstr>Proposed Work Done</vt:lpstr>
      <vt:lpstr>Proposed Work Done</vt:lpstr>
      <vt:lpstr>Proposed Work Done</vt:lpstr>
      <vt:lpstr>Proposed Work Done</vt:lpstr>
      <vt:lpstr>Proposed Work Done</vt:lpstr>
      <vt:lpstr>Proposed Work Done</vt:lpstr>
      <vt:lpstr>Proposed Work Done</vt:lpstr>
      <vt:lpstr>Conclusion</vt:lpstr>
      <vt:lpstr>References</vt:lpstr>
      <vt:lpstr>Thank you</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Mesh-less Methods for Structural Analysis</dc:title>
  <dc:creator>navpreet bajwa</dc:creator>
  <cp:lastModifiedBy>navpreet bajwa</cp:lastModifiedBy>
  <cp:revision>11</cp:revision>
  <dcterms:created xsi:type="dcterms:W3CDTF">2019-06-25T08:11:01Z</dcterms:created>
  <dcterms:modified xsi:type="dcterms:W3CDTF">2020-03-30T17:33:58Z</dcterms:modified>
</cp:coreProperties>
</file>